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4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  <p:sldMasterId id="2147484742" r:id="rId5"/>
    <p:sldMasterId id="2147484777" r:id="rId6"/>
    <p:sldMasterId id="2147484779" r:id="rId7"/>
    <p:sldMasterId id="2147484809" r:id="rId8"/>
  </p:sldMasterIdLst>
  <p:notesMasterIdLst>
    <p:notesMasterId r:id="rId76"/>
  </p:notesMasterIdLst>
  <p:handoutMasterIdLst>
    <p:handoutMasterId r:id="rId77"/>
  </p:handoutMasterIdLst>
  <p:sldIdLst>
    <p:sldId id="1719" r:id="rId9"/>
    <p:sldId id="1955" r:id="rId10"/>
    <p:sldId id="1857" r:id="rId11"/>
    <p:sldId id="1937" r:id="rId12"/>
    <p:sldId id="1860" r:id="rId13"/>
    <p:sldId id="1863" r:id="rId14"/>
    <p:sldId id="1899" r:id="rId15"/>
    <p:sldId id="1900" r:id="rId16"/>
    <p:sldId id="1901" r:id="rId17"/>
    <p:sldId id="1926" r:id="rId18"/>
    <p:sldId id="1902" r:id="rId19"/>
    <p:sldId id="1956" r:id="rId20"/>
    <p:sldId id="1957" r:id="rId21"/>
    <p:sldId id="1939" r:id="rId22"/>
    <p:sldId id="1864" r:id="rId23"/>
    <p:sldId id="1940" r:id="rId24"/>
    <p:sldId id="1903" r:id="rId25"/>
    <p:sldId id="1904" r:id="rId26"/>
    <p:sldId id="1866" r:id="rId27"/>
    <p:sldId id="1958" r:id="rId28"/>
    <p:sldId id="1942" r:id="rId29"/>
    <p:sldId id="1870" r:id="rId30"/>
    <p:sldId id="1943" r:id="rId31"/>
    <p:sldId id="1905" r:id="rId32"/>
    <p:sldId id="1868" r:id="rId33"/>
    <p:sldId id="1906" r:id="rId34"/>
    <p:sldId id="1959" r:id="rId35"/>
    <p:sldId id="1907" r:id="rId36"/>
    <p:sldId id="1908" r:id="rId37"/>
    <p:sldId id="1960" r:id="rId38"/>
    <p:sldId id="1945" r:id="rId39"/>
    <p:sldId id="1876" r:id="rId40"/>
    <p:sldId id="1946" r:id="rId41"/>
    <p:sldId id="1909" r:id="rId42"/>
    <p:sldId id="1910" r:id="rId43"/>
    <p:sldId id="1911" r:id="rId44"/>
    <p:sldId id="1930" r:id="rId45"/>
    <p:sldId id="1912" r:id="rId46"/>
    <p:sldId id="1961" r:id="rId47"/>
    <p:sldId id="1913" r:id="rId48"/>
    <p:sldId id="1962" r:id="rId49"/>
    <p:sldId id="1915" r:id="rId50"/>
    <p:sldId id="1898" r:id="rId51"/>
    <p:sldId id="1963" r:id="rId52"/>
    <p:sldId id="1948" r:id="rId53"/>
    <p:sldId id="1884" r:id="rId54"/>
    <p:sldId id="1949" r:id="rId55"/>
    <p:sldId id="1916" r:id="rId56"/>
    <p:sldId id="1964" r:id="rId57"/>
    <p:sldId id="1933" r:id="rId58"/>
    <p:sldId id="1918" r:id="rId59"/>
    <p:sldId id="1917" r:id="rId60"/>
    <p:sldId id="1965" r:id="rId61"/>
    <p:sldId id="1951" r:id="rId62"/>
    <p:sldId id="1888" r:id="rId63"/>
    <p:sldId id="1952" r:id="rId64"/>
    <p:sldId id="1885" r:id="rId65"/>
    <p:sldId id="1919" r:id="rId66"/>
    <p:sldId id="1920" r:id="rId67"/>
    <p:sldId id="1921" r:id="rId68"/>
    <p:sldId id="1922" r:id="rId69"/>
    <p:sldId id="1966" r:id="rId70"/>
    <p:sldId id="1923" r:id="rId71"/>
    <p:sldId id="1925" r:id="rId72"/>
    <p:sldId id="1967" r:id="rId73"/>
    <p:sldId id="1954" r:id="rId74"/>
    <p:sldId id="1896" r:id="rId75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ite Template" id="{A073DAE3-B461-442F-A3D3-6642BD875E45}">
          <p14:sldIdLst>
            <p14:sldId id="1719"/>
            <p14:sldId id="1955"/>
            <p14:sldId id="1857"/>
            <p14:sldId id="1937"/>
            <p14:sldId id="1860"/>
            <p14:sldId id="1863"/>
            <p14:sldId id="1899"/>
            <p14:sldId id="1900"/>
            <p14:sldId id="1901"/>
            <p14:sldId id="1926"/>
            <p14:sldId id="1902"/>
            <p14:sldId id="1956"/>
            <p14:sldId id="1957"/>
            <p14:sldId id="1939"/>
            <p14:sldId id="1864"/>
            <p14:sldId id="1940"/>
            <p14:sldId id="1903"/>
            <p14:sldId id="1904"/>
            <p14:sldId id="1866"/>
            <p14:sldId id="1958"/>
            <p14:sldId id="1942"/>
            <p14:sldId id="1870"/>
            <p14:sldId id="1943"/>
            <p14:sldId id="1905"/>
            <p14:sldId id="1868"/>
            <p14:sldId id="1906"/>
            <p14:sldId id="1959"/>
            <p14:sldId id="1907"/>
            <p14:sldId id="1908"/>
            <p14:sldId id="1960"/>
            <p14:sldId id="1945"/>
            <p14:sldId id="1876"/>
            <p14:sldId id="1946"/>
            <p14:sldId id="1909"/>
            <p14:sldId id="1910"/>
            <p14:sldId id="1911"/>
            <p14:sldId id="1930"/>
            <p14:sldId id="1912"/>
            <p14:sldId id="1961"/>
            <p14:sldId id="1913"/>
            <p14:sldId id="1962"/>
            <p14:sldId id="1915"/>
            <p14:sldId id="1898"/>
            <p14:sldId id="1963"/>
            <p14:sldId id="1948"/>
            <p14:sldId id="1884"/>
            <p14:sldId id="1949"/>
            <p14:sldId id="1916"/>
            <p14:sldId id="1964"/>
            <p14:sldId id="1933"/>
            <p14:sldId id="1918"/>
            <p14:sldId id="1917"/>
            <p14:sldId id="1965"/>
            <p14:sldId id="1951"/>
            <p14:sldId id="1888"/>
            <p14:sldId id="1952"/>
            <p14:sldId id="1885"/>
            <p14:sldId id="1919"/>
            <p14:sldId id="1920"/>
            <p14:sldId id="1921"/>
            <p14:sldId id="1922"/>
            <p14:sldId id="1966"/>
            <p14:sldId id="1923"/>
            <p14:sldId id="1925"/>
            <p14:sldId id="1967"/>
            <p14:sldId id="1954"/>
            <p14:sldId id="189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4"/>
    <a:srgbClr val="50E5FF"/>
    <a:srgbClr val="0877D3"/>
    <a:srgbClr val="3A3A3A"/>
    <a:srgbClr val="E7ECF7"/>
    <a:srgbClr val="CBD6EF"/>
    <a:srgbClr val="0066FF"/>
    <a:srgbClr val="003399"/>
    <a:srgbClr val="DEEBF7"/>
    <a:srgbClr val="1A1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23582C-F48F-453B-841A-92F8A72956CE}" v="43" dt="2020-06-02T17:36:33.4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31" autoAdjust="0"/>
    <p:restoredTop sz="86742" autoAdjust="0"/>
  </p:normalViewPr>
  <p:slideViewPr>
    <p:cSldViewPr snapToGrid="0">
      <p:cViewPr varScale="1">
        <p:scale>
          <a:sx n="99" d="100"/>
          <a:sy n="99" d="100"/>
        </p:scale>
        <p:origin x="714" y="78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934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16" Type="http://schemas.openxmlformats.org/officeDocument/2006/relationships/slide" Target="slides/slide8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3.xml"/><Relationship Id="rId82" Type="http://schemas.openxmlformats.org/officeDocument/2006/relationships/tableStyles" Target="tableStyles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handoutMaster" Target="handoutMasters/handoutMaster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3.xml"/><Relationship Id="rId2" Type="http://schemas.openxmlformats.org/officeDocument/2006/relationships/customXml" Target="../customXml/item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6/1/2020 5:09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6/1/2020 4:55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trustcenter/compliance/complianceofferings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com/privacystatement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Adjust the cover for either AZ-900T00 or AZ-900T01. 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619146B-24F9-441E-A368-DB3B5A84C1D4}" type="datetime8">
              <a:rPr lang="en-US" smtClean="0"/>
              <a:t>6/1/2020 4:55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3959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900" b="1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ASG</a:t>
            </a:r>
            <a:r>
              <a:rPr lang="en-IE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 https://docs.microsoft.com/en-us/azure/virtual-network/security-overview#application-security-groups</a:t>
            </a:r>
          </a:p>
          <a:p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Allows you to reuse your security policy at scale without manual maintenance of explicit IP addresses.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Handles the complexity of explicit IP addresses and multiple rule sets, allowing you to focus on your business logic.</a:t>
            </a:r>
          </a:p>
          <a:p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6/1/2020 4:55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0565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</a:t>
            </a:r>
            <a:r>
              <a:rPr lang="en-US" baseline="0" dirty="0"/>
              <a:t>slide uses</a:t>
            </a:r>
            <a:r>
              <a:rPr lang="en-US" dirty="0"/>
              <a:t> the Defense in Depth perimeter and networking</a:t>
            </a:r>
            <a:r>
              <a:rPr lang="en-US" baseline="0" dirty="0"/>
              <a:t> </a:t>
            </a:r>
            <a:r>
              <a:rPr lang="en-US" dirty="0"/>
              <a:t>layers as examples. Discussing Azure networking security solutions at each layer is beyond the</a:t>
            </a:r>
            <a:r>
              <a:rPr lang="en-US" baseline="0" dirty="0"/>
              <a:t> scope of this course</a:t>
            </a:r>
            <a:r>
              <a:rPr lang="en-US" dirty="0"/>
              <a:t>. </a:t>
            </a:r>
            <a:endParaRPr lang="en-IE" sz="882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6/1/2020 4:55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0721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WWL recommends using polling to be completed for every 7 – 10 slides and preferably at the end of each section. This helps break classes up and adds more interactivity especially for remote classes.</a:t>
            </a:r>
          </a:p>
          <a:p>
            <a:endParaRPr lang="en-US" dirty="0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In order to promote interactivity, WWL suggests the use of Mentimeter, Kahoot or a similar polling technology. Please feel free to adjust this slide as needed and populate with the instructions based on the polling tool of your choice.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777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6/1/2020 4:55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8029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6/1/2020 4:55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0896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✔️</a:t>
            </a:r>
            <a:r>
              <a:rPr lang="en-IE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Authentication is sometimes shortened to </a:t>
            </a:r>
            <a:r>
              <a:rPr lang="en-IE" sz="900" b="0" i="1" u="none" strike="noStrike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AuthN</a:t>
            </a:r>
            <a:r>
              <a:rPr lang="en-IE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and authorization is sometimes shortened to </a:t>
            </a:r>
            <a:r>
              <a:rPr lang="en-IE" sz="900" b="0" i="1" u="none" strike="noStrike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AuthZ</a:t>
            </a:r>
            <a:r>
              <a:rPr lang="en-IE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Authentication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Identifies the person or service seeking access to a resource.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Requests legitimate access credentials.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Basis for creating secure identity and access control principles.</a:t>
            </a:r>
          </a:p>
          <a:p>
            <a:pPr marL="0" indent="0">
              <a:buNone/>
            </a:pPr>
            <a:r>
              <a:rPr lang="en-US" b="1" dirty="0"/>
              <a:t>Authorization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Determines an authenticated person’s or service’s level of access.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Defines which data they can access, and what they can do with it.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6/2/2020 7:32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0667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IE" sz="900" b="1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Azure AD </a:t>
            </a:r>
            <a:r>
              <a:rPr lang="en-IE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- </a:t>
            </a:r>
            <a:r>
              <a:rPr lang="en-IE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https://azure.microsoft.com/en-us/services/active-directory/</a:t>
            </a:r>
            <a:endParaRPr lang="en-IE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6/1/2020 4:55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1580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IE" sz="900" b="0" i="1" dirty="0"/>
              <a:t>Discuss what could qualify for each of the items listed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sz="900" b="1" i="1" dirty="0"/>
              <a:t>Something you know</a:t>
            </a:r>
            <a:r>
              <a:rPr lang="en-IE" sz="900" i="1" dirty="0"/>
              <a:t>:</a:t>
            </a:r>
            <a:r>
              <a:rPr lang="en-IE" sz="900" dirty="0"/>
              <a:t> This could be a password or the answer to a security question.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sz="900" b="1" i="1" dirty="0"/>
              <a:t>Something you possess</a:t>
            </a:r>
            <a:r>
              <a:rPr lang="en-IE" sz="900" i="1" dirty="0"/>
              <a:t>:</a:t>
            </a:r>
            <a:r>
              <a:rPr lang="en-IE" sz="900" dirty="0"/>
              <a:t> This might be a mobile app that receives a notification, or a token-generating device.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sz="900" b="1" i="1" dirty="0"/>
              <a:t>Something you are</a:t>
            </a:r>
            <a:r>
              <a:rPr lang="en-IE" sz="900" i="1" dirty="0"/>
              <a:t>:</a:t>
            </a:r>
            <a:r>
              <a:rPr lang="en-IE" sz="900" dirty="0"/>
              <a:t> This is typically some sort of biometric property, such as a fingerprint or face scan used on many mobile devices.</a:t>
            </a:r>
          </a:p>
          <a:p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IE" sz="900" b="1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MFA - </a:t>
            </a:r>
            <a:r>
              <a:rPr lang="en-IE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IE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https://docs.microsoft.com/en-us/azure/active-directory/authentication/concept-mfa-howitworks</a:t>
            </a:r>
            <a:endParaRPr lang="en-IE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6/1/2020 4:55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2899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WWL recommends using polling to be completed for every 7 – 10 slides and preferably at the end of each section. This helps break classes up and adds more interactivity especially for remote classes.</a:t>
            </a:r>
          </a:p>
          <a:p>
            <a:endParaRPr lang="en-US" dirty="0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In order to promote interactivity, WWL suggests the use of Mentimeter, Kahoot or a similar polling technology. Please feel free to adjust this slide as needed and populate with the instructions based on the polling tool of your choice.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454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6/1/2020 4:55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97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is important. We are telling the learners… This is what I am going to tell you.</a:t>
            </a:r>
          </a:p>
          <a:p>
            <a:endParaRPr lang="en-US" dirty="0"/>
          </a:p>
          <a:p>
            <a:r>
              <a:rPr lang="en-US" dirty="0"/>
              <a:t>We then tell them / show them.</a:t>
            </a:r>
          </a:p>
          <a:p>
            <a:endParaRPr lang="en-US" dirty="0"/>
          </a:p>
          <a:p>
            <a:r>
              <a:rPr lang="en-US" dirty="0"/>
              <a:t>At the end we review what we told them.</a:t>
            </a:r>
          </a:p>
          <a:p>
            <a:endParaRPr lang="en-US" dirty="0"/>
          </a:p>
          <a:p>
            <a:r>
              <a:rPr lang="en-US" dirty="0"/>
              <a:t>Then we give them references for further learning.</a:t>
            </a:r>
          </a:p>
          <a:p>
            <a:endParaRPr lang="en-US" dirty="0"/>
          </a:p>
          <a:p>
            <a:r>
              <a:rPr lang="en-US" dirty="0"/>
              <a:t>Then we say Thanks you where we will then put our closing deck for customer feedback…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5962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6/1/2020 4:55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0896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900" b="1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Azure Security </a:t>
            </a:r>
            <a:r>
              <a:rPr lang="en-IE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https://azure.microsoft.com/en-us/services/security-center/</a:t>
            </a:r>
          </a:p>
          <a:p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900" dirty="0">
                <a:latin typeface="Segoe UI Semilight" pitchFamily="34" charset="0"/>
                <a:cs typeface="Segoe UI Semilight" pitchFamily="34" charset="0"/>
              </a:rPr>
              <a:t>Provides security recommendations based on your configurations, resources, and networks.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900" dirty="0">
                <a:latin typeface="Segoe UI Semilight" pitchFamily="34" charset="0"/>
                <a:cs typeface="Segoe UI Semilight" pitchFamily="34" charset="0"/>
              </a:rPr>
              <a:t>Monitors security settings across your on-premises and cloud workloads.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900" dirty="0">
                <a:latin typeface="Segoe UI Semilight" pitchFamily="34" charset="0"/>
                <a:cs typeface="Segoe UI Semilight" pitchFamily="34" charset="0"/>
              </a:rPr>
              <a:t>Automatically applies your security policies to any new services you provision.</a:t>
            </a:r>
          </a:p>
          <a:p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6/1/2020 4:55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0649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82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Azure Security Center planning and operations guide  - https://docs.microsoft.com/en-us/azure/security-center/security-center-planning-and-operations-guide</a:t>
            </a:r>
          </a:p>
          <a:p>
            <a:br>
              <a:rPr lang="en-US" sz="882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</a:br>
            <a:endParaRPr lang="en-US" sz="882" b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6/1/2020 4:55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2146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900" b="1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Azure</a:t>
            </a:r>
            <a:r>
              <a:rPr lang="en-IE" sz="900" b="1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Key Vault </a:t>
            </a:r>
            <a:r>
              <a:rPr lang="en-IE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-</a:t>
            </a:r>
            <a:r>
              <a:rPr lang="en-IE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https://azure.microsoft.com/en-us/services/key-vault/</a:t>
            </a:r>
            <a:endParaRPr lang="en-IE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6/1/2020 4:55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587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90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For p</a:t>
            </a:r>
            <a:r>
              <a:rPr lang="en-IE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urchasing details, see : </a:t>
            </a:r>
            <a:r>
              <a:rPr lang="en-IE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https://azure.microsoft.com/en-us/pricing/details/information-protection/</a:t>
            </a:r>
            <a:endParaRPr lang="en-IE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IE" sz="900" b="1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AIP - </a:t>
            </a:r>
            <a:r>
              <a:rPr lang="en-IE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IE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https://docs.microsoft.com/en-us/azure/information-protection/what-is-information-protection</a:t>
            </a:r>
          </a:p>
          <a:p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457200" lvl="1" indent="-4572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Automatically using rules and conditions defined by administrators.</a:t>
            </a:r>
          </a:p>
          <a:p>
            <a:pPr marL="457200" lvl="1" indent="-4572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Manually, by users.</a:t>
            </a:r>
          </a:p>
          <a:p>
            <a:pPr marL="457200" lvl="1" indent="-4572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By combining automatic and manual methods, guided by recommendations.</a:t>
            </a:r>
            <a:endParaRPr lang="en-US" sz="900" noProof="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endParaRPr lang="en-IE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6/1/2020 4:55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8522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900" b="1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ATP -</a:t>
            </a:r>
            <a:r>
              <a:rPr lang="en-IE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IE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https://azure.microsoft.com/en-us/features/azure-advanced-threat-protection/</a:t>
            </a:r>
            <a:endParaRPr lang="en-IE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6/2/2020 9:58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6927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WWL recommends using polling to be completed for every 7 – 10 slides and preferably at the end of each section. This helps break classes up and adds more interactivity especially for remote classes.</a:t>
            </a:r>
          </a:p>
          <a:p>
            <a:endParaRPr lang="en-US" dirty="0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In order to promote interactivity, WWL suggests the use of Mentimeter, Kahoot or a similar polling technology. Please feel free to adjust this slide as needed and populate with the instructions based on the polling tool of your choice.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777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6/1/2020 4:55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0382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6/1/2020 4:55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0896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900" b="1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Azure Policy </a:t>
            </a:r>
            <a:r>
              <a:rPr lang="en-IE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- </a:t>
            </a:r>
            <a:r>
              <a:rPr lang="en-IE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https://azure.microsoft.com/en-us/services/azure-policy</a:t>
            </a:r>
          </a:p>
          <a:p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noProof="0" dirty="0"/>
              <a:t>Stay compliant with your corporate standards and service level agreements (SLAs) by using policy definitions to enforce rules and effects for your Azure resources.</a:t>
            </a:r>
          </a:p>
          <a:p>
            <a:pPr lvl="1">
              <a:lnSpc>
                <a:spcPct val="114000"/>
              </a:lnSpc>
            </a:pPr>
            <a: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Evaluates and identifies Azure resources that do not comply with your policies.</a:t>
            </a:r>
          </a:p>
          <a:p>
            <a:pPr lvl="1">
              <a:lnSpc>
                <a:spcPct val="114000"/>
              </a:lnSpc>
            </a:pPr>
            <a: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Provides built-in policy and initiative definitions, under categories such as Storage, Networking, Compute, Security Center, and Monitoring.</a:t>
            </a:r>
          </a:p>
          <a:p>
            <a:endParaRPr lang="en-IE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6/1/2020 4:55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49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6/1/2020 4:55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3807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82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✔️ Policy evaluation happens about once an hour, which means that if you make changes to your policy definition and create a policy assignment then it will be re-evaluated over your resources within the hour.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IE" sz="900" b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IE" sz="900" b="1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Azure Policy Samples </a:t>
            </a:r>
            <a:r>
              <a:rPr lang="en-IE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- </a:t>
            </a:r>
            <a:r>
              <a:rPr lang="en-US" sz="882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https://docs.microsoft.com/en-us/azure/governance/policy/samples/</a:t>
            </a:r>
          </a:p>
          <a:p>
            <a:endParaRPr lang="en-IE" sz="900" b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6/1/2020 4:55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2986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6/1/2020 4:55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3344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can use this as a demonstration, have the students step through the tasks together, or have the students try it themselves. </a:t>
            </a:r>
          </a:p>
          <a:p>
            <a:pPr rtl="0"/>
            <a:endParaRPr lang="en-I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6/1/2020 4:55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723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900" b="1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Azure RBAC </a:t>
            </a:r>
            <a:r>
              <a:rPr lang="en-IE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- </a:t>
            </a:r>
            <a:r>
              <a:rPr lang="en-IE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https://docs.microsoft.com/en-us/azure/role-based-access-control/overview</a:t>
            </a:r>
            <a:endParaRPr lang="en-IE" sz="900" b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6/1/2020 4:55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0896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900" b="1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Resource Locks </a:t>
            </a:r>
            <a:r>
              <a:rPr lang="en-IE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- </a:t>
            </a:r>
            <a:r>
              <a:rPr lang="en-IE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https://docs.microsoft.com/en-us/azure/azure-resource-manager/resource-group-lock-resources</a:t>
            </a:r>
            <a:endParaRPr lang="en-IE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6/1/2020 4:55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0896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Azure Blueprints - </a:t>
            </a:r>
            <a:r>
              <a:rPr lang="en-IE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https://azure.microsoft.com/en-us/services/blueprints/ </a:t>
            </a:r>
          </a:p>
          <a:p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571500" lvl="1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Help audit and trace your deployments, and maintain compliance using built-in tools and artifacts.</a:t>
            </a:r>
          </a:p>
          <a:p>
            <a:pPr marL="571500" lvl="1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Associate blueprints with specific Azure DevOps build artifacts, and release pipelines, for rigorous tracking.</a:t>
            </a:r>
          </a:p>
          <a:p>
            <a:endParaRPr lang="en-IE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6/1/2020 4:55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0896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882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✔️ There is more information about subscription limits - https://docs.microsoft.com/en-us/azure/azure-subscription-service-limits</a:t>
            </a:r>
            <a:endParaRPr lang="en-IE" sz="882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6/1/2020 4:55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7482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WWL recommends using polling to be completed for every 7 – 10 slides and preferably at the end of each section. This helps break classes up and adds more interactivity especially for remote classes.</a:t>
            </a:r>
          </a:p>
          <a:p>
            <a:endParaRPr lang="en-US" dirty="0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In order to promote interactivity, WWL suggests the use of Mentimeter, Kahoot or a similar polling technology. Please feel free to adjust this slide as needed and populate with the instructions based on the polling tool of your choice.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454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6/1/2020 4:55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0772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6/1/2020 4:55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089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6/1/2020 4:55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0896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882" b="1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Tags - </a:t>
            </a:r>
            <a:r>
              <a:rPr lang="en-US" sz="882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https://docs.microsoft.com/en-us/azure/azure-resource-manager/resource-group-using-tags</a:t>
            </a:r>
            <a:endParaRPr lang="en-IE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6/1/2020 4:55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722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900" b="1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Azure Monitor </a:t>
            </a:r>
            <a:r>
              <a:rPr lang="en-IE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- </a:t>
            </a:r>
            <a:r>
              <a:rPr lang="en-IE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https://azure.microsoft.com/en-us/services/monitor/</a:t>
            </a:r>
          </a:p>
          <a:p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Starts collecting data as soon as you create an Azure subscription and add resources.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b="1" dirty="0"/>
              <a:t>Activity Logs </a:t>
            </a:r>
            <a:r>
              <a:rPr lang="en-US" sz="1800" dirty="0"/>
              <a:t>record all resource creation and modification events.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b="1" dirty="0"/>
              <a:t>Metrics</a:t>
            </a:r>
            <a:r>
              <a:rPr lang="en-US" sz="1800" dirty="0"/>
              <a:t> measure resource performance and consumption.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Add an Azure monitor agent to collect operational data for a resource.</a:t>
            </a:r>
            <a:endParaRPr lang="en-IE" sz="1800" dirty="0"/>
          </a:p>
          <a:p>
            <a:endParaRPr lang="en-IE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6/1/2020 4:55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0403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900" b="1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Azure Service Health </a:t>
            </a:r>
            <a:r>
              <a:rPr lang="en-IE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- </a:t>
            </a:r>
            <a:r>
              <a:rPr lang="en-IE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https://azure.microsoft.com/en-us/services/monitor/</a:t>
            </a:r>
            <a:endParaRPr lang="en-IE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n-US" dirty="0"/>
          </a:p>
          <a:p>
            <a:r>
              <a:rPr lang="en-US" dirty="0"/>
              <a:t>Components of Azure service health :</a:t>
            </a:r>
          </a:p>
          <a:p>
            <a:endParaRPr lang="en-US" sz="8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Azure Status</a:t>
            </a:r>
            <a: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provides a global overview Azure services’ state of health. 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Service Health</a:t>
            </a:r>
            <a: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has a customizable dashboard for tracking the state of services in the regions you use.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Azure Resource Health </a:t>
            </a:r>
            <a: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can diagnose and obtain support for Azure service issues affecting your resources.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6/1/2020 4:55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2593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6/1/2020 4:55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9205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WWL recommends using polling to be completed for every 7 – 10 slides and preferably at the end of each section. This helps break classes up and adds more interactivity especially for remote classes.</a:t>
            </a:r>
          </a:p>
          <a:p>
            <a:endParaRPr lang="en-US" dirty="0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In order to promote interactivity, WWL suggests the use of Mentimeter, Kahoot or a similar polling technology. Please feel free to adjust this slide as needed and populate with the instructions based on the polling tool of your choice.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777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6/1/2020 4:55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3432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6/1/2020 4:55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0896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Should discuss the questions below with students. When selecting a cloud provider to host your solutions, you should understand how that provider can help you comply with regulations and standards. Some questions to ask about a potential provider include: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How compliant is the cloud provider when it comes to handling sensitive data?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How compliant are the services offered by the cloud provider?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How can I deploy my own cloud-based solutions to scenarios that have accreditation or compliance requirements?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IE" sz="900" dirty="0"/>
              <a:t>You can view all the Microsoft compliance offerings at </a:t>
            </a:r>
            <a:r>
              <a:rPr lang="en-IE" sz="900" dirty="0">
                <a:hlinkClick r:id="rId3"/>
              </a:rPr>
              <a:t>Microsoft Compliance Center - Compliance Offerings</a:t>
            </a:r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6/1/2020 4:55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933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Microsoft's Privacy Statement at - </a:t>
            </a:r>
            <a:r>
              <a:rPr lang="en-US" dirty="0">
                <a:hlinkClick r:id="rId3"/>
              </a:rPr>
              <a:t>microsoft.com/</a:t>
            </a:r>
            <a:r>
              <a:rPr lang="en-US" dirty="0" err="1">
                <a:hlinkClick r:id="rId3"/>
              </a:rPr>
              <a:t>privacystatement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6/1/2020 4:55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640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900" b="1" i="0" u="none" strike="noStrike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Trust Center </a:t>
            </a:r>
            <a:r>
              <a:rPr lang="en-IE" sz="900" b="0" i="0" u="none" strike="noStrike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- </a:t>
            </a:r>
            <a:r>
              <a:rPr lang="en-IE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https://www.microsoft.com/trustcenter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6/1/2020 4:55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150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This is conceptual, to be kept high level, explaining how security options can be targeted at each layer.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6/1/2020 4:55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9151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900" b="1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STP</a:t>
            </a:r>
            <a:r>
              <a:rPr lang="en-IE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 https://servicetrust.microsoft.com/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6/1/2020 4:55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24140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882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✔️ </a:t>
            </a:r>
            <a:r>
              <a:rPr lang="en-IE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Compliance Manager is a dashboard that provides a summary of your data protection and compliance status, as well as recommendations to improve your data protection and compliance status. The Customer Actions provided in Compliance Manager are recommendations only.</a:t>
            </a:r>
            <a:r>
              <a:rPr lang="en-IE" sz="90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E</a:t>
            </a:r>
            <a:r>
              <a:rPr lang="en-IE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ach organization </a:t>
            </a:r>
            <a:r>
              <a:rPr lang="en-IE" sz="900" u="sng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must</a:t>
            </a:r>
            <a:r>
              <a:rPr lang="en-IE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evaluate the effectiveness of these recommendations, in their respective regulatory environment, prior to implementation. </a:t>
            </a:r>
            <a:r>
              <a:rPr lang="en-IE" sz="900" u="sng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Compliance Manager recommendations should not be interpreted as a guarantee of compliance</a:t>
            </a:r>
            <a:r>
              <a:rPr lang="en-IE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6/1/2020 4:55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7418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IE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Azure Government - https://azure.microsoft.com/en-us/global-infrastructure/government/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IE" sz="900" b="1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IE" sz="900" b="1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Acronym explanations</a:t>
            </a:r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marR="0" lvl="0" indent="-17145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00" b="1" dirty="0" err="1"/>
              <a:t>FedRAMP</a:t>
            </a:r>
            <a:r>
              <a:rPr lang="en-US" sz="900" baseline="0" dirty="0"/>
              <a:t> : US Federal Risk and Authorization Management Program (</a:t>
            </a:r>
            <a:r>
              <a:rPr lang="en-US" sz="900" dirty="0" err="1"/>
              <a:t>FedRAMP</a:t>
            </a:r>
            <a:r>
              <a:rPr lang="en-US" sz="900" baseline="0" dirty="0"/>
              <a:t>) is a standardized approach for assessing, monitoring, and authorizing cloud computing products and services under the US Federal Information Security Management Act (FISMA).</a:t>
            </a:r>
            <a:endParaRPr lang="en-US" sz="900" dirty="0"/>
          </a:p>
          <a:p>
            <a:pPr marL="171450" marR="0" lvl="0" indent="-17145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00" b="1" dirty="0"/>
              <a:t>NIST 800.171 (DIB)</a:t>
            </a:r>
            <a:r>
              <a:rPr lang="en-US" sz="900" dirty="0"/>
              <a:t> : National Institute of Standards and Technology (NIST) 800.171 standardizes</a:t>
            </a:r>
            <a:r>
              <a:rPr lang="en-US" sz="900" baseline="0" dirty="0"/>
              <a:t> </a:t>
            </a:r>
            <a:r>
              <a:rPr lang="en-US" sz="900" dirty="0"/>
              <a:t>security requirements for handling US Federal controlled unclassified information. </a:t>
            </a:r>
          </a:p>
          <a:p>
            <a:pPr marL="171450" marR="0" lvl="0" indent="-17145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00" b="1" dirty="0"/>
              <a:t>ITAR</a:t>
            </a:r>
            <a:r>
              <a:rPr lang="en-US" sz="900" dirty="0"/>
              <a:t> : International Traffic in Arms Regulations (ITAR) relate</a:t>
            </a:r>
            <a:r>
              <a:rPr lang="en-US" sz="900" baseline="0" dirty="0"/>
              <a:t> to </a:t>
            </a:r>
            <a:r>
              <a:rPr lang="en-US" sz="900" dirty="0"/>
              <a:t>managing the export and import of defense articles</a:t>
            </a:r>
            <a:r>
              <a:rPr lang="en-US" sz="900" baseline="0" dirty="0"/>
              <a:t>.</a:t>
            </a:r>
            <a:endParaRPr lang="en-US" sz="900" dirty="0"/>
          </a:p>
          <a:p>
            <a:pPr marL="171450" marR="0" lvl="0" indent="-17145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00" b="1" dirty="0"/>
              <a:t>IRS 1075</a:t>
            </a:r>
            <a:r>
              <a:rPr lang="en-US" sz="900" dirty="0"/>
              <a:t> : US Internal Revenue Service Publication 1075 contains guidelines for US government agencies to protect Federal tax information.</a:t>
            </a:r>
          </a:p>
          <a:p>
            <a:pPr marL="171450" marR="0" lvl="0" indent="-17145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00" b="1" dirty="0" err="1"/>
              <a:t>DoD</a:t>
            </a:r>
            <a:r>
              <a:rPr lang="en-US" sz="900" b="1" dirty="0"/>
              <a:t> L2, L4 &amp; L5</a:t>
            </a:r>
            <a:r>
              <a:rPr lang="en-US" sz="900" dirty="0"/>
              <a:t> : US Department of Defense (</a:t>
            </a:r>
            <a:r>
              <a:rPr lang="en-US" sz="900" dirty="0" err="1"/>
              <a:t>DoD</a:t>
            </a:r>
            <a:r>
              <a:rPr lang="en-US" sz="900" dirty="0"/>
              <a:t>) Levels 2, 4, and 5 are</a:t>
            </a:r>
            <a:r>
              <a:rPr lang="en-US" sz="900" baseline="0" dirty="0"/>
              <a:t> </a:t>
            </a:r>
            <a:r>
              <a:rPr lang="en-US" sz="900" dirty="0"/>
              <a:t>security authorization</a:t>
            </a:r>
            <a:r>
              <a:rPr lang="en-US" sz="900" baseline="0" dirty="0"/>
              <a:t> requirements </a:t>
            </a:r>
            <a:r>
              <a:rPr lang="en-US" sz="900" dirty="0"/>
              <a:t>for cloud service providers that host </a:t>
            </a:r>
            <a:r>
              <a:rPr lang="en-US" sz="900" dirty="0" err="1"/>
              <a:t>DoD</a:t>
            </a:r>
            <a:r>
              <a:rPr lang="en-US" sz="900" dirty="0"/>
              <a:t> information, systems, and applications.</a:t>
            </a:r>
          </a:p>
          <a:p>
            <a:pPr marL="171450" marR="0" lvl="0" indent="-17145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00" b="1" dirty="0"/>
              <a:t>CJIS</a:t>
            </a:r>
            <a:r>
              <a:rPr lang="en-US" sz="900" baseline="0" dirty="0"/>
              <a:t> : US </a:t>
            </a:r>
            <a:r>
              <a:rPr lang="en-US" sz="900" b="0" dirty="0"/>
              <a:t>Criminal Justice Information Services’ (CJIS) policies establish security requirements and controls to safeguard criminal justice information.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6/1/2020 4:55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9826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900" b="1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Azure China 21Vianet </a:t>
            </a:r>
            <a:r>
              <a:rPr lang="en-IE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- https://docs.microsoft.com/en-us/azure/china/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6/1/2020 4:55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52912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WWL recommends using polling to be completed for every 7 – 10 slides and preferably at the end of each section. This helps break classes up and adds more interactivity especially for remote classes.</a:t>
            </a:r>
          </a:p>
          <a:p>
            <a:endParaRPr lang="en-US" dirty="0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In order to promote interactivity, WWL suggests the use of Mentimeter, Kahoot or a similar polling technology. Please feel free to adjust this slide as needed and populate with the instructions based on the polling tool of your choice.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454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you have time, cover the module review questions in the student materials.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6/1/2020 4:55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980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comparable to the Shared Responsibility slide, but specific to security.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6/1/2020 4:55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001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✔️ Azure Application Gateway  also provides a firewall, called the Web Application Firewall (WAF). WAF provides centralized, inbound protection for your web applications against common exploits and vulnerabilities.</a:t>
            </a:r>
          </a:p>
          <a:p>
            <a:endParaRPr lang="en-US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Applies inbound and outbound traffic filtering rules.</a:t>
            </a: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Built-in high availability.</a:t>
            </a: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Unrestricted cloud scalability.</a:t>
            </a: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Uses Azure Monitor logging.</a:t>
            </a:r>
          </a:p>
          <a:p>
            <a:endParaRPr lang="en-US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IE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Azure Firewall - https://azure.microsoft.com/en-us/services/azure-firewall/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6/1/2020 4:55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5196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900" b="1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Azure DDoS Protection </a:t>
            </a:r>
            <a:r>
              <a:rPr lang="en-IE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- </a:t>
            </a:r>
            <a:r>
              <a:rPr lang="en-IE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https://azure.microsoft.com/en-us/services/ddos-protection/</a:t>
            </a:r>
          </a:p>
          <a:p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2400" noProof="0" dirty="0"/>
              <a:t>DDoS attacks overwhelm and exhaust network resources, making apps slow or unresponsive.</a:t>
            </a:r>
            <a:endParaRPr lang="en-US" sz="800" dirty="0"/>
          </a:p>
          <a:p>
            <a:pPr>
              <a:lnSpc>
                <a:spcPct val="114000"/>
              </a:lnSpc>
            </a:pPr>
            <a:r>
              <a:rPr lang="en-US" sz="2400" dirty="0"/>
              <a:t>Sanitizes unwanted network traffic, before it impacts service availability.</a:t>
            </a:r>
          </a:p>
          <a:p>
            <a:pPr>
              <a:lnSpc>
                <a:spcPct val="114000"/>
              </a:lnSpc>
            </a:pPr>
            <a:r>
              <a:rPr lang="en-US" sz="2400" dirty="0"/>
              <a:t>Basic service tier is automatically enabled in Azure.</a:t>
            </a:r>
          </a:p>
          <a:p>
            <a:pPr>
              <a:lnSpc>
                <a:spcPct val="114000"/>
              </a:lnSpc>
            </a:pPr>
            <a:r>
              <a:rPr lang="en-US" sz="2400" dirty="0"/>
              <a:t>Standard service tier</a:t>
            </a:r>
            <a:r>
              <a:rPr lang="en-US" sz="2400" i="1" dirty="0"/>
              <a:t> </a:t>
            </a:r>
            <a:r>
              <a:rPr lang="en-US" sz="2400" dirty="0"/>
              <a:t>adds mitigation capabilities, tuned to protect Azure Virtual Network resources.</a:t>
            </a:r>
          </a:p>
          <a:p>
            <a:endParaRPr lang="en-IE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6/1/2020 4:55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065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900" b="1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NSG</a:t>
            </a:r>
            <a:r>
              <a:rPr lang="en-IE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-https://docs.microsoft.com/en-us/azure/virtual-network/security-overview#network-security-groups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6/2/2020 6:58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989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1.emf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jpe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4.jp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9.jpg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1.emf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.emf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2.jpg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F328AE-26F0-42B9-988D-535B1145C9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1561570351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55996" y="2126199"/>
            <a:ext cx="361837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5661040"/>
            <a:ext cx="3618381" cy="143886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None/>
              <a:defRPr sz="980">
                <a:solidFill>
                  <a:schemeClr val="tx1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98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2" y="5815322"/>
            <a:ext cx="3618381" cy="301770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  <a:defRPr sz="98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98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3155" y="5661040"/>
            <a:ext cx="3607484" cy="143886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None/>
              <a:defRPr sz="980">
                <a:solidFill>
                  <a:schemeClr val="tx1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98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03152" y="5815322"/>
            <a:ext cx="3607487" cy="301770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139414" y="5661040"/>
            <a:ext cx="3629281" cy="143886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None/>
              <a:defRPr sz="980">
                <a:solidFill>
                  <a:schemeClr val="tx1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98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139414" y="5815322"/>
            <a:ext cx="3629278" cy="301770"/>
          </a:xfrm>
        </p:spPr>
        <p:txBody>
          <a:bodyPr vert="horz" wrap="square" lIns="0" tIns="0" rIns="0" bIns="0" rtlCol="0">
            <a:spAutoFit/>
          </a:bodyPr>
          <a:lstStyle>
            <a:lvl1pPr marL="454418" indent="-454418">
              <a:tabLst/>
              <a:defRPr lang="en-US" sz="98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03152" y="2126199"/>
            <a:ext cx="360748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139412" y="2126199"/>
            <a:ext cx="3623051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544622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55995" y="2126198"/>
            <a:ext cx="11306469" cy="673454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740221097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1837309"/>
            <a:ext cx="8067822" cy="1793104"/>
          </a:xfrm>
          <a:noFill/>
        </p:spPr>
        <p:txBody>
          <a:bodyPr lIns="0" tIns="0" rIns="0" bIns="0" anchor="t" anchorCtr="0"/>
          <a:lstStyle>
            <a:lvl1pPr>
              <a:lnSpc>
                <a:spcPts val="2941"/>
              </a:lnSpc>
              <a:defRPr sz="2745" spc="-147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5995" y="440495"/>
            <a:ext cx="917173" cy="1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828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55996" y="440495"/>
            <a:ext cx="914788" cy="19643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1837309"/>
            <a:ext cx="8067822" cy="1793104"/>
          </a:xfrm>
          <a:noFill/>
        </p:spPr>
        <p:txBody>
          <a:bodyPr lIns="0" tIns="0" rIns="0" bIns="0" anchor="t" anchorCtr="0"/>
          <a:lstStyle>
            <a:lvl1pPr>
              <a:lnSpc>
                <a:spcPts val="2941"/>
              </a:lnSpc>
              <a:defRPr sz="2745" spc="-147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797952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0067"/>
            <a:ext cx="1454257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99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6"/>
            <a:ext cx="9384447" cy="33655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427954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cod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CEE2ED2-76B4-9F41-8074-736FC3EE6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4" y="556381"/>
            <a:ext cx="11303917" cy="813819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Software code slide</a:t>
            </a:r>
          </a:p>
        </p:txBody>
      </p:sp>
    </p:spTree>
    <p:extLst>
      <p:ext uri="{BB962C8B-B14F-4D97-AF65-F5344CB8AC3E}">
        <p14:creationId xmlns:p14="http://schemas.microsoft.com/office/powerpoint/2010/main" val="9824892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673518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228DA-C78B-F44C-94F8-7128E0B2D7A7}"/>
              </a:ext>
            </a:extLst>
          </p:cNvPr>
          <p:cNvSpPr/>
          <p:nvPr userDrawn="1"/>
        </p:nvSpPr>
        <p:spPr bwMode="auto">
          <a:xfrm>
            <a:off x="6111901" y="0"/>
            <a:ext cx="6080099" cy="68580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E84EF-6F95-A646-8F37-FD94FE907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1901" y="0"/>
            <a:ext cx="60800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76143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673518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443AB1-0CDE-B44D-8883-27DEB7B914EA}"/>
              </a:ext>
            </a:extLst>
          </p:cNvPr>
          <p:cNvSpPr/>
          <p:nvPr userDrawn="1"/>
        </p:nvSpPr>
        <p:spPr bwMode="auto">
          <a:xfrm>
            <a:off x="6111901" y="0"/>
            <a:ext cx="6080099" cy="68580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0159D-061E-A640-B0A5-C7A703E35A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55" y="0"/>
            <a:ext cx="5973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93870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059F-BD0F-4211-86F6-E960C3EC18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Azure Technical Trainer Role Based Training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70" y="439310"/>
            <a:ext cx="1335673" cy="190278"/>
          </a:xfrm>
          <a:prstGeom prst="rect">
            <a:avLst/>
          </a:prstGeom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4071864E-755E-AD40-A80D-10E454980F16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555715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losing 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Azure Technical Trainer Role Based Training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0AFD6FAE-B215-4CF5-A1C7-AE7803BB4E41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70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52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A36DC34-EED6-8F49-8473-3802F6C2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9630389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500E80-DD0C-EF4F-BB7D-03960A098E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9602819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344878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DD3BB94-DC99-244C-91E3-A9764AF267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9630389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3FCEA3C-C822-5A4A-9561-695239EA77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9602819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chemeClr val="bg2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919665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02B9254-503D-8F44-9D4B-18675DFDE8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9630389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D6C119F-8C39-DF40-90FE-09B7E3ECDB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9602819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chemeClr val="bg2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87321789"/>
      </p:ext>
    </p:extLst>
  </p:cSld>
  <p:clrMapOvr>
    <a:masterClrMapping/>
  </p:clrMapOvr>
  <p:transition>
    <p:fade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419340-DB0C-B34E-84FE-2AA1A19A5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617" y="0"/>
            <a:ext cx="597379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09A9D1-6212-8B49-96D7-B3E9D17D4B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881A9F1-B3A4-0742-8DAD-18EC8A78C5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547402979"/>
      </p:ext>
    </p:extLst>
  </p:cSld>
  <p:clrMapOvr>
    <a:masterClrMapping/>
  </p:clrMapOvr>
  <p:transition>
    <p:fade/>
  </p:transition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BDF03-4137-9B4F-811A-B300BDF9B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67" y="206105"/>
            <a:ext cx="5583404" cy="640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77573"/>
      </p:ext>
    </p:extLst>
  </p:cSld>
  <p:clrMapOvr>
    <a:masterClrMapping/>
  </p:clrMapOvr>
  <p:transition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DB9C92-5B22-1645-98AA-DEA153351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182" y="321589"/>
            <a:ext cx="5413537" cy="621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58082"/>
      </p:ext>
    </p:extLst>
  </p:cSld>
  <p:clrMapOvr>
    <a:masterClrMapping/>
  </p:clrMapOvr>
  <p:transition>
    <p:fade/>
  </p:transition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228DA-C78B-F44C-94F8-7128E0B2D7A7}"/>
              </a:ext>
            </a:extLst>
          </p:cNvPr>
          <p:cNvSpPr/>
          <p:nvPr/>
        </p:nvSpPr>
        <p:spPr bwMode="auto">
          <a:xfrm>
            <a:off x="6111901" y="0"/>
            <a:ext cx="6080099" cy="68580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E84EF-6F95-A646-8F37-FD94FE9079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1901" y="0"/>
            <a:ext cx="60800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30446"/>
      </p:ext>
    </p:extLst>
  </p:cSld>
  <p:clrMapOvr>
    <a:masterClrMapping/>
  </p:clrMapOvr>
  <p:transition>
    <p:fade/>
  </p:transition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443AB1-0CDE-B44D-8883-27DEB7B914EA}"/>
              </a:ext>
            </a:extLst>
          </p:cNvPr>
          <p:cNvSpPr/>
          <p:nvPr/>
        </p:nvSpPr>
        <p:spPr bwMode="auto">
          <a:xfrm>
            <a:off x="6111901" y="0"/>
            <a:ext cx="6080099" cy="68580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0159D-061E-A640-B0A5-C7A703E35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55" y="0"/>
            <a:ext cx="5973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31067"/>
      </p:ext>
    </p:extLst>
  </p:cSld>
  <p:clrMapOvr>
    <a:masterClrMapping/>
  </p:clrMapOvr>
  <p:transition>
    <p:fade/>
  </p:transition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1168943"/>
            <a:ext cx="3618381" cy="899665"/>
          </a:xfrm>
          <a:prstGeom prst="rect">
            <a:avLst/>
          </a:prstGeom>
        </p:spPr>
        <p:txBody>
          <a:bodyPr lIns="0" tIns="0" rIns="0" bIns="0"/>
          <a:lstStyle>
            <a:lvl1pPr>
              <a:defRPr sz="1765" spc="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9843" y="1168943"/>
            <a:ext cx="547437" cy="37869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07330">
              <a:spcAft>
                <a:spcPts val="490"/>
              </a:spcAft>
              <a:buNone/>
              <a:defRPr sz="1765" spc="0" baseline="0">
                <a:solidFill>
                  <a:schemeClr val="tx2"/>
                </a:solidFill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F941B29-79EC-DD49-A767-757BAE16FC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77280" y="1168942"/>
            <a:ext cx="3290380" cy="37869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07330">
              <a:spcAft>
                <a:spcPts val="490"/>
              </a:spcAft>
              <a:buNone/>
              <a:defRPr sz="1765" spc="0" baseline="0">
                <a:solidFill>
                  <a:srgbClr val="000000"/>
                </a:solidFill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A2F7DAD6-99FA-B74A-87E5-BFA3CB237070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650870578"/>
      </p:ext>
    </p:extLst>
  </p:cSld>
  <p:clrMapOvr>
    <a:masterClrMapping/>
  </p:clrMapOvr>
  <p:transition>
    <p:fade/>
  </p:transition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1"/>
            <a:ext cx="11306469" cy="2877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>
                <a:solidFill>
                  <a:srgbClr val="000000"/>
                </a:solidFill>
                <a:latin typeface="+mn-lt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015704"/>
            <a:ext cx="11306469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 spc="0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6E35749-090F-0542-9B4B-BF37EFC334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995" y="4503832"/>
            <a:ext cx="11306469" cy="1508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 dirty="0"/>
              <a:t>Small: caption body copy Segoe Regular 10/12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8F32AD9-0E33-284C-8468-E63BF69AF2E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4169" y="4299924"/>
            <a:ext cx="11306469" cy="243143"/>
          </a:xfrm>
          <a:prstGeom prst="rect">
            <a:avLst/>
          </a:prstGeom>
        </p:spPr>
        <p:txBody>
          <a:bodyPr tIns="0"/>
          <a:lstStyle>
            <a:lvl1pPr>
              <a:defRPr lang="en-US" sz="98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Small: caption title Segoe UI Bold 10/12.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A46FDB1-D336-7C45-BF92-D58B6C5503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4169" y="3258992"/>
            <a:ext cx="11306469" cy="2161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2070545680"/>
      </p:ext>
    </p:extLst>
  </p:cSld>
  <p:clrMapOvr>
    <a:masterClrMapping/>
  </p:clrMapOvr>
  <p:transition>
    <p:fade/>
  </p:transition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6"/>
            <a:ext cx="9384447" cy="33655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520487"/>
      </p:ext>
    </p:extLst>
  </p:cSld>
  <p:clrMapOvr>
    <a:masterClrMapping/>
  </p:clrMapOvr>
  <p:transition>
    <p:fade/>
  </p:transition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7"/>
            <a:ext cx="9384447" cy="6035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449" y="3151388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9960" y="3151388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DD31BD93-DFDF-4C46-8FDE-B1B55850B6B2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2951A14E-1D63-9E44-9361-FD57A8BD81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4169" y="337843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1C3BF983-4009-1049-9AD7-C94BE3AA193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449" y="337843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361C016-E331-F44F-ACAE-52E4AE7346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56766" y="337843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74597614"/>
      </p:ext>
    </p:extLst>
  </p:cSld>
  <p:clrMapOvr>
    <a:masterClrMapping/>
  </p:clrMapOvr>
  <p:transition>
    <p:fade/>
  </p:transition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5" y="23636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3151" y="23636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CCDF1654-4D2D-794C-BBB7-E1447C036FDB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2A6E05B-C65A-8C44-AC8B-AA08746E66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5995" y="259374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52482AC-A354-B546-9AAD-B3E0285120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6809" y="259374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33381674"/>
      </p:ext>
    </p:extLst>
  </p:cSld>
  <p:clrMapOvr>
    <a:masterClrMapping/>
  </p:clrMapOvr>
  <p:transition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3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8144083" y="1599720"/>
            <a:ext cx="3609417" cy="31037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4309002" y="1599721"/>
            <a:ext cx="3612531" cy="30993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957" y="1599722"/>
            <a:ext cx="3609417" cy="31080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3151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65332" y="2882153"/>
            <a:ext cx="3609043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03151" y="2875700"/>
            <a:ext cx="3618381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144082" y="2888935"/>
            <a:ext cx="3609043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06DC0489-95B2-B74C-8FE4-80E75D67DE41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957" y="5157653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06077" y="5157653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44083" y="5157653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32712460"/>
      </p:ext>
    </p:extLst>
  </p:cSld>
  <p:clrMapOvr>
    <a:masterClrMapping/>
  </p:clrMapOvr>
  <p:transition>
    <p:fade/>
  </p:transition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55995" y="2158886"/>
            <a:ext cx="169324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8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0662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222995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145328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067660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378328" y="2158886"/>
            <a:ext cx="169324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00662" y="2158886"/>
            <a:ext cx="169324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222995" y="2158886"/>
            <a:ext cx="169324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145328" y="2158886"/>
            <a:ext cx="169324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067660" y="2158886"/>
            <a:ext cx="169324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5995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379573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03151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29842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39413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067660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33" name="Text Box 3">
            <a:extLst>
              <a:ext uri="{FF2B5EF4-FFF2-40B4-BE49-F238E27FC236}">
                <a16:creationId xmlns:a16="http://schemas.microsoft.com/office/drawing/2014/main" id="{75395D73-9049-014E-BEF9-A35587DB4139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3CC09D91-3BB7-5C4A-98CF-F87FD6AACD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4169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0A489FF-470D-734F-9769-61F47A78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378329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F43AC1C-4836-034C-B18E-A886EB0A095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00662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9221C77D-8F08-6C49-9011-B244AD138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29842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F3776908-857F-F24D-9AF6-14CF938B56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39413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EFB7F2E6-D12A-0A47-939B-737BAD8176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044584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5EF402B-0A39-4444-AF7E-380A1C2573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637" y="2301518"/>
            <a:ext cx="647418" cy="64751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2F996C-B451-5D43-A1A7-18659348D8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498" y="2301518"/>
            <a:ext cx="647418" cy="64751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64D954-D4BE-604E-A1FA-5D4A16CC77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028" y="2301518"/>
            <a:ext cx="647418" cy="64751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FC96516-B0E2-964A-9976-F62D8A3CA0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756" y="2301518"/>
            <a:ext cx="647418" cy="64751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42970E5-3D59-6D4C-802D-2A054118D50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88" y="2301518"/>
            <a:ext cx="647418" cy="64751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2F713FA-C34D-0546-BEC6-2429F7B462C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11" y="2301518"/>
            <a:ext cx="647418" cy="64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19755"/>
      </p:ext>
    </p:extLst>
  </p:cSld>
  <p:clrMapOvr>
    <a:masterClrMapping/>
  </p:clrMapOvr>
  <p:transition>
    <p:fade/>
  </p:transition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3F1DAFF6-F27C-B74D-96EC-43A1B70AA064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8652606"/>
      </p:ext>
    </p:extLst>
  </p:cSld>
  <p:clrMapOvr>
    <a:masterClrMapping/>
  </p:clrMapOvr>
  <p:transition>
    <p:fade/>
  </p:transition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77953254"/>
      </p:ext>
    </p:extLst>
  </p:cSld>
  <p:clrMapOvr>
    <a:masterClrMapping/>
  </p:clrMapOvr>
  <p:transition>
    <p:fade/>
  </p:transition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rgbClr val="FFFFFF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26068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746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41" y="0"/>
            <a:ext cx="59737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554195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4" y="2363622"/>
            <a:ext cx="4822952" cy="4951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995" y="1922587"/>
            <a:ext cx="4822951" cy="2877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93607F-5D7C-414A-BD66-EADF11B22CA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9842" y="3121485"/>
            <a:ext cx="5973053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9B6CD1B2-B033-3544-BC3C-77A135C65972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8FCD16-3426-8B48-803D-6B6E81EED21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55995" y="2576675"/>
            <a:ext cx="4822951" cy="67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D336736-F7E2-BA48-AD3E-B0037BAC681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55993" y="3428999"/>
            <a:ext cx="4822952" cy="4951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FA36614-3522-794F-B70F-0659F06DAB3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55994" y="3639464"/>
            <a:ext cx="4822951" cy="67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32435797"/>
      </p:ext>
    </p:extLst>
  </p:cSld>
  <p:clrMapOvr>
    <a:masterClrMapping/>
  </p:clrMapOvr>
  <p:transition>
    <p:fade/>
  </p:transition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00039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chemeClr val="tx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chemeClr val="tx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8150360" y="2152783"/>
            <a:ext cx="3623053" cy="25899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647" y="2152783"/>
            <a:ext cx="3648727" cy="25899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5368" y="2152781"/>
            <a:ext cx="3623052" cy="2589916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17A0C5-B07A-A34B-9DBC-AEA2B456E2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3193694"/>
            <a:ext cx="3647951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287B92-3963-B94C-821F-3908B3544A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00039" y="3186832"/>
            <a:ext cx="3618381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C31788-B7D8-9D46-BE0A-6B7EED7110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50308" y="3186832"/>
            <a:ext cx="3612156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F848FF14-9025-D34E-A47B-6D1957DCA63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97163EF-E7E8-4446-98C1-DF17E29E7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54169" y="5158174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E57B78A-F25C-4D46-917C-E53FD3A557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02175" y="5158174"/>
            <a:ext cx="3616245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1AA5291-B66D-8249-B809-BA15DD1EEA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50308" y="5158174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</p:spTree>
    <p:extLst>
      <p:ext uri="{BB962C8B-B14F-4D97-AF65-F5344CB8AC3E}">
        <p14:creationId xmlns:p14="http://schemas.microsoft.com/office/powerpoint/2010/main" val="3020109331"/>
      </p:ext>
    </p:extLst>
  </p:cSld>
  <p:clrMapOvr>
    <a:masterClrMapping/>
  </p:clrMapOvr>
  <p:transition>
    <p:fade/>
  </p:transition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4758211" cy="6035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2707597"/>
            <a:ext cx="4758210" cy="2521331"/>
          </a:xfrm>
          <a:prstGeom prst="rect">
            <a:avLst/>
          </a:prstGeo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2793"/>
            <a:ext cx="5834041" cy="543185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9732C163-B0E6-5B41-A1A7-C570F404A2CB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448574458"/>
      </p:ext>
    </p:extLst>
  </p:cSld>
  <p:clrMapOvr>
    <a:masterClrMapping/>
  </p:clrMapOvr>
  <p:transition>
    <p:fade/>
  </p:transition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2793"/>
            <a:ext cx="5834041" cy="543185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72" y="2000739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5798" y="2000739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E9958694-2D93-5A49-BF9C-C2FD1753BAA3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963930-27DC-A146-BED0-307A0CE5F4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54170" y="2452758"/>
            <a:ext cx="1693247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E99189-A4FF-8C44-809C-285F33AF91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385530" y="2452758"/>
            <a:ext cx="1693247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16114972"/>
      </p:ext>
    </p:extLst>
  </p:cSld>
  <p:clrMapOvr>
    <a:masterClrMapping/>
  </p:clrMapOvr>
  <p:transition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281275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249" y="486947"/>
            <a:ext cx="10869930" cy="6371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93976" y="3490037"/>
            <a:ext cx="7678751" cy="543185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A8F5F40B-56C9-1D43-9521-8583515F1C5D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520424841"/>
      </p:ext>
    </p:extLst>
  </p:cSld>
  <p:clrMapOvr>
    <a:masterClrMapping/>
  </p:clrMapOvr>
  <p:transition>
    <p:fade/>
  </p:transition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55996" y="1950780"/>
            <a:ext cx="3618377" cy="35348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353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2" y="5857162"/>
            <a:ext cx="3618381" cy="30177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  <a:defRPr sz="98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98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03152" y="5857162"/>
            <a:ext cx="3607487" cy="301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03152" y="1950780"/>
            <a:ext cx="3607487" cy="35348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353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139412" y="1950780"/>
            <a:ext cx="3623051" cy="35348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353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5991" y="5670381"/>
            <a:ext cx="3629278" cy="241415"/>
          </a:xfrm>
          <a:prstGeom prst="rect">
            <a:avLst/>
          </a:prstGeom>
        </p:spPr>
        <p:txBody>
          <a:bodyPr tIns="0"/>
          <a:lstStyle>
            <a:lvl1pPr>
              <a:defRPr lang="en-US" sz="98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14044" y="5670381"/>
            <a:ext cx="3629278" cy="241415"/>
          </a:xfrm>
          <a:prstGeom prst="rect">
            <a:avLst/>
          </a:prstGeom>
        </p:spPr>
        <p:txBody>
          <a:bodyPr tIns="0"/>
          <a:lstStyle>
            <a:lvl1pPr>
              <a:defRPr lang="en-US" sz="98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39413" y="5670381"/>
            <a:ext cx="3629278" cy="241415"/>
          </a:xfrm>
          <a:prstGeom prst="rect">
            <a:avLst/>
          </a:prstGeom>
        </p:spPr>
        <p:txBody>
          <a:bodyPr tIns="0"/>
          <a:lstStyle>
            <a:lvl1pPr>
              <a:defRPr lang="en-US" sz="98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39413" y="5857162"/>
            <a:ext cx="3607487" cy="301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DD3304D6-24AF-6742-A22C-8D78DC39B073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454585260"/>
      </p:ext>
    </p:extLst>
  </p:cSld>
  <p:clrMapOvr>
    <a:masterClrMapping/>
  </p:clrMapOvr>
  <p:transition>
    <p:fade/>
  </p:transition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55995" y="3924852"/>
            <a:ext cx="11306469" cy="546753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AD9F5927-827C-2E4D-8781-07CF39C27494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463553012"/>
      </p:ext>
    </p:extLst>
  </p:cSld>
  <p:clrMapOvr>
    <a:masterClrMapping/>
  </p:clrMapOvr>
  <p:transition>
    <p:fade/>
  </p:transition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oftware cod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CEE2ED2-76B4-9F41-8074-736FC3EE6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4" y="556381"/>
            <a:ext cx="11303917" cy="813819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Software code slide</a:t>
            </a:r>
          </a:p>
        </p:txBody>
      </p:sp>
    </p:spTree>
    <p:extLst>
      <p:ext uri="{BB962C8B-B14F-4D97-AF65-F5344CB8AC3E}">
        <p14:creationId xmlns:p14="http://schemas.microsoft.com/office/powerpoint/2010/main" val="6579475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55995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67818"/>
            <a:ext cx="1693247" cy="277879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8" y="3167818"/>
            <a:ext cx="1693247" cy="280346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0662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222995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145328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067660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378328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00662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222995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145328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067660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665987378"/>
      </p:ext>
    </p:extLst>
  </p:cSld>
  <p:clrMapOvr>
    <a:masterClrMapping/>
  </p:clrMapOvr>
  <p:transition>
    <p:fade/>
  </p:transition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6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059F-BD0F-4211-86F6-E960C3EC18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7131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9582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0407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F328AE-26F0-42B9-988D-535B1145C9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69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cod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CEE2ED2-76B4-9F41-8074-736FC3EE6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4" y="556381"/>
            <a:ext cx="11303917" cy="813819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Software code slide</a:t>
            </a:r>
          </a:p>
        </p:txBody>
      </p:sp>
    </p:spTree>
    <p:extLst>
      <p:ext uri="{BB962C8B-B14F-4D97-AF65-F5344CB8AC3E}">
        <p14:creationId xmlns:p14="http://schemas.microsoft.com/office/powerpoint/2010/main" val="2125420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789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6E6BB0-6D6D-483B-96A8-7993672827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318"/>
            <a:ext cx="2266311" cy="569191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4847660"/>
            <a:ext cx="9602819" cy="745370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516905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841" y="4847661"/>
            <a:ext cx="9609045" cy="727892"/>
          </a:xfrm>
        </p:spPr>
        <p:txBody>
          <a:bodyPr/>
          <a:lstStyle>
            <a:lvl1pPr>
              <a:defRPr sz="1765">
                <a:solidFill>
                  <a:schemeClr val="bg1"/>
                </a:solidFill>
              </a:defRPr>
            </a:lvl1pPr>
            <a:lvl2pPr>
              <a:defRPr sz="1765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1B10E9-B345-4651-9C8F-A65540E0D2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170"/>
            <a:ext cx="2266311" cy="56919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1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26316983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F38AD-64EA-4B26-B7D3-C2F054932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191069-9A1B-4D96-B56B-775F6023B787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15000"/>
                </a:srgbClr>
              </a:gs>
              <a:gs pos="100000">
                <a:srgbClr val="1A1A1A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784868-C8AF-4D99-9BD8-43CBB49618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170"/>
            <a:ext cx="2266311" cy="569191"/>
          </a:xfrm>
          <a:prstGeom prst="rect">
            <a:avLst/>
          </a:prstGeom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4847661"/>
            <a:ext cx="9602819" cy="727892"/>
          </a:xfrm>
        </p:spPr>
        <p:txBody>
          <a:bodyPr/>
          <a:lstStyle>
            <a:lvl1pPr>
              <a:defRPr sz="1765">
                <a:solidFill>
                  <a:schemeClr val="bg1"/>
                </a:solidFill>
              </a:defRPr>
            </a:lvl1pPr>
            <a:lvl2pPr>
              <a:defRPr sz="1765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1" y="3029995"/>
            <a:ext cx="966026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731861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5E9C6E-449A-4817-85CC-F95B5FE4225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79045" y="0"/>
            <a:ext cx="8112955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Place Image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318"/>
            <a:ext cx="2266311" cy="5691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319" y="941692"/>
            <a:ext cx="3235580" cy="2097190"/>
          </a:xfrm>
          <a:noFill/>
        </p:spPr>
        <p:txBody>
          <a:bodyPr lIns="0" tIns="0" rIns="0" bIns="182880" anchor="b" anchorCtr="0"/>
          <a:lstStyle>
            <a:lvl1pPr>
              <a:defRPr sz="3137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3038882"/>
            <a:ext cx="3208011" cy="727892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30980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24A379D-BCE5-4A42-8A2B-EABC40EF52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91494" y="445299"/>
            <a:ext cx="7672572" cy="5967539"/>
          </a:xfrm>
          <a:custGeom>
            <a:avLst/>
            <a:gdLst>
              <a:gd name="connsiteX0" fmla="*/ 4336944 w 7826423"/>
              <a:gd name="connsiteY0" fmla="*/ 0 h 6086337"/>
              <a:gd name="connsiteX1" fmla="*/ 7826423 w 7826423"/>
              <a:gd name="connsiteY1" fmla="*/ 0 h 6086337"/>
              <a:gd name="connsiteX2" fmla="*/ 7826423 w 7826423"/>
              <a:gd name="connsiteY2" fmla="*/ 3146741 h 6086337"/>
              <a:gd name="connsiteX3" fmla="*/ 7826422 w 7826423"/>
              <a:gd name="connsiteY3" fmla="*/ 3146741 h 6086337"/>
              <a:gd name="connsiteX4" fmla="*/ 7826422 w 7826423"/>
              <a:gd name="connsiteY4" fmla="*/ 3617978 h 6086337"/>
              <a:gd name="connsiteX5" fmla="*/ 7826422 w 7826423"/>
              <a:gd name="connsiteY5" fmla="*/ 4055368 h 6086337"/>
              <a:gd name="connsiteX6" fmla="*/ 7826422 w 7826423"/>
              <a:gd name="connsiteY6" fmla="*/ 6086337 h 6086337"/>
              <a:gd name="connsiteX7" fmla="*/ 1795149 w 7826423"/>
              <a:gd name="connsiteY7" fmla="*/ 6086337 h 6086337"/>
              <a:gd name="connsiteX8" fmla="*/ 1795149 w 7826423"/>
              <a:gd name="connsiteY8" fmla="*/ 4055924 h 6086337"/>
              <a:gd name="connsiteX9" fmla="*/ 0 w 7826423"/>
              <a:gd name="connsiteY9" fmla="*/ 4055924 h 6086337"/>
              <a:gd name="connsiteX10" fmla="*/ 0 w 7826423"/>
              <a:gd name="connsiteY10" fmla="*/ 2030915 h 6086337"/>
              <a:gd name="connsiteX11" fmla="*/ 4336944 w 7826423"/>
              <a:gd name="connsiteY11" fmla="*/ 2030915 h 608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26423" h="6086337">
                <a:moveTo>
                  <a:pt x="4336944" y="0"/>
                </a:moveTo>
                <a:lnTo>
                  <a:pt x="7826423" y="0"/>
                </a:lnTo>
                <a:lnTo>
                  <a:pt x="7826423" y="3146741"/>
                </a:lnTo>
                <a:lnTo>
                  <a:pt x="7826422" y="3146741"/>
                </a:lnTo>
                <a:lnTo>
                  <a:pt x="7826422" y="3617978"/>
                </a:lnTo>
                <a:lnTo>
                  <a:pt x="7826422" y="4055368"/>
                </a:lnTo>
                <a:lnTo>
                  <a:pt x="7826422" y="6086337"/>
                </a:lnTo>
                <a:lnTo>
                  <a:pt x="1795149" y="6086337"/>
                </a:lnTo>
                <a:lnTo>
                  <a:pt x="1795149" y="4055924"/>
                </a:lnTo>
                <a:lnTo>
                  <a:pt x="0" y="4055924"/>
                </a:lnTo>
                <a:lnTo>
                  <a:pt x="0" y="2030915"/>
                </a:lnTo>
                <a:lnTo>
                  <a:pt x="4336944" y="203091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Change image by clicking on “insert”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318"/>
            <a:ext cx="2266311" cy="5691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319" y="941692"/>
            <a:ext cx="3235580" cy="2097190"/>
          </a:xfrm>
          <a:noFill/>
        </p:spPr>
        <p:txBody>
          <a:bodyPr lIns="0" tIns="0" rIns="0" bIns="182880" anchor="b" anchorCtr="0"/>
          <a:lstStyle>
            <a:lvl1pPr>
              <a:defRPr sz="3137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3038882"/>
            <a:ext cx="3208011" cy="727892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3780241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1168943"/>
            <a:ext cx="3618381" cy="899665"/>
          </a:xfrm>
        </p:spPr>
        <p:txBody>
          <a:bodyPr lIns="0" tIns="0" rIns="0" bIns="0"/>
          <a:lstStyle>
            <a:lvl1pPr>
              <a:defRPr sz="1765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9843" y="1168943"/>
            <a:ext cx="3837818" cy="3786998"/>
          </a:xfrm>
        </p:spPr>
        <p:txBody>
          <a:bodyPr wrap="square" lIns="0" tIns="0" rIns="0" bIns="0">
            <a:noAutofit/>
          </a:bodyPr>
          <a:lstStyle>
            <a:lvl1pPr marL="0" indent="0" defTabSz="507330">
              <a:spcAft>
                <a:spcPts val="490"/>
              </a:spcAft>
              <a:buNone/>
              <a:defRPr sz="1765" spc="0" baseline="0">
                <a:solidFill>
                  <a:schemeClr val="tx2"/>
                </a:solidFill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 dirty="0"/>
              <a:t>##	Section 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FD6D9E34-4CC8-4DC0-9040-97073FD74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005654989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11306469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Large: subhead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11306469" cy="443839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Medium: 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5" y="4352947"/>
            <a:ext cx="11306469" cy="331946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 dirty="0"/>
              <a:t>Small caption: Segoe UI Bold 10/12</a:t>
            </a:r>
          </a:p>
          <a:p>
            <a:pPr lvl="1"/>
            <a:r>
              <a:rPr lang="en-US" dirty="0"/>
              <a:t>Small caption Segoe Regular 10/12</a:t>
            </a:r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375CD45A-5065-443B-A271-689E522B15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135383332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7"/>
            <a:ext cx="9384447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rgbClr val="008C7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449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rgbClr val="008C7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9960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rgbClr val="008C7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C3334197-F6FD-4697-BB72-4AD1810C0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84440453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5" y="2363623"/>
            <a:ext cx="3618381" cy="243515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3151" y="2363623"/>
            <a:ext cx="3618381" cy="243515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DB61DE79-74B8-40AA-A2F6-483C4BB58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411119802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64958" y="1599724"/>
            <a:ext cx="3609417" cy="3099393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00039" y="1599724"/>
            <a:ext cx="3609417" cy="3099393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44083" y="1599722"/>
            <a:ext cx="3609417" cy="3099394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3151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AE158E7B-0220-41AE-9E99-77C380735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416346913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55995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67818"/>
            <a:ext cx="1693247" cy="277879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8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0662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222995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145328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067660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378328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00662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222995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145328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067660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5995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379573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03151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29842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39413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067660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42" name="Footer Placeholder 14">
            <a:extLst>
              <a:ext uri="{FF2B5EF4-FFF2-40B4-BE49-F238E27FC236}">
                <a16:creationId xmlns:a16="http://schemas.microsoft.com/office/drawing/2014/main" id="{616DC816-DD19-4FC8-9708-971C4080E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36128389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Footer Placeholder 14">
            <a:extLst>
              <a:ext uri="{FF2B5EF4-FFF2-40B4-BE49-F238E27FC236}">
                <a16:creationId xmlns:a16="http://schemas.microsoft.com/office/drawing/2014/main" id="{1828F2BE-04D0-4952-849E-6909AD3A6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4031428760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859BFBD-0C43-4396-A7CE-8A9189BB091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82157" y="441278"/>
            <a:ext cx="7694313" cy="5975443"/>
          </a:xfrm>
          <a:custGeom>
            <a:avLst/>
            <a:gdLst>
              <a:gd name="connsiteX0" fmla="*/ 1677339 w 7848600"/>
              <a:gd name="connsiteY0" fmla="*/ 0 h 6094399"/>
              <a:gd name="connsiteX1" fmla="*/ 7848600 w 7848600"/>
              <a:gd name="connsiteY1" fmla="*/ 0 h 6094399"/>
              <a:gd name="connsiteX2" fmla="*/ 7848600 w 7848600"/>
              <a:gd name="connsiteY2" fmla="*/ 1727324 h 6094399"/>
              <a:gd name="connsiteX3" fmla="*/ 7848600 w 7848600"/>
              <a:gd name="connsiteY3" fmla="*/ 1998096 h 6094399"/>
              <a:gd name="connsiteX4" fmla="*/ 7848600 w 7848600"/>
              <a:gd name="connsiteY4" fmla="*/ 4043676 h 6094399"/>
              <a:gd name="connsiteX5" fmla="*/ 7848600 w 7848600"/>
              <a:gd name="connsiteY5" fmla="*/ 4332318 h 6094399"/>
              <a:gd name="connsiteX6" fmla="*/ 7848600 w 7848600"/>
              <a:gd name="connsiteY6" fmla="*/ 6094399 h 6094399"/>
              <a:gd name="connsiteX7" fmla="*/ 0 w 7848600"/>
              <a:gd name="connsiteY7" fmla="*/ 6094399 h 6094399"/>
              <a:gd name="connsiteX8" fmla="*/ 0 w 7848600"/>
              <a:gd name="connsiteY8" fmla="*/ 4043676 h 6094399"/>
              <a:gd name="connsiteX9" fmla="*/ 3059479 w 7848600"/>
              <a:gd name="connsiteY9" fmla="*/ 4043676 h 6094399"/>
              <a:gd name="connsiteX10" fmla="*/ 3059479 w 7848600"/>
              <a:gd name="connsiteY10" fmla="*/ 1998096 h 6094399"/>
              <a:gd name="connsiteX11" fmla="*/ 1677339 w 7848600"/>
              <a:gd name="connsiteY11" fmla="*/ 1998096 h 609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48600" h="6094399">
                <a:moveTo>
                  <a:pt x="1677339" y="0"/>
                </a:moveTo>
                <a:lnTo>
                  <a:pt x="7848600" y="0"/>
                </a:lnTo>
                <a:lnTo>
                  <a:pt x="7848600" y="1727324"/>
                </a:lnTo>
                <a:lnTo>
                  <a:pt x="7848600" y="1998096"/>
                </a:lnTo>
                <a:lnTo>
                  <a:pt x="7848600" y="4043676"/>
                </a:lnTo>
                <a:lnTo>
                  <a:pt x="7848600" y="4332318"/>
                </a:lnTo>
                <a:lnTo>
                  <a:pt x="7848600" y="6094399"/>
                </a:lnTo>
                <a:lnTo>
                  <a:pt x="0" y="6094399"/>
                </a:lnTo>
                <a:lnTo>
                  <a:pt x="0" y="4043676"/>
                </a:lnTo>
                <a:lnTo>
                  <a:pt x="3059479" y="4043676"/>
                </a:lnTo>
                <a:lnTo>
                  <a:pt x="3059479" y="1998096"/>
                </a:lnTo>
                <a:lnTo>
                  <a:pt x="1677339" y="199809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3383280" rIns="274320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Change image by clicking on “insert” picture.</a:t>
            </a:r>
          </a:p>
        </p:txBody>
      </p:sp>
      <p:sp>
        <p:nvSpPr>
          <p:cNvPr id="3" name="Title 35">
            <a:extLst>
              <a:ext uri="{FF2B5EF4-FFF2-40B4-BE49-F238E27FC236}">
                <a16:creationId xmlns:a16="http://schemas.microsoft.com/office/drawing/2014/main" id="{88C3AFD5-6B99-4036-8067-D643B2A9D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941692"/>
            <a:ext cx="4885203" cy="3260896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27766614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23573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accent5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12727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29842" y="0"/>
            <a:ext cx="5962158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554195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4" y="2363623"/>
            <a:ext cx="4822952" cy="264890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995" y="1922587"/>
            <a:ext cx="4822951" cy="28777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7397557A-B9E9-4375-BD93-C4F91A780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</a:t>
            </a:r>
          </a:p>
        </p:txBody>
      </p:sp>
    </p:spTree>
    <p:extLst>
      <p:ext uri="{BB962C8B-B14F-4D97-AF65-F5344CB8AC3E}">
        <p14:creationId xmlns:p14="http://schemas.microsoft.com/office/powerpoint/2010/main" val="789406380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55995" y="2158885"/>
            <a:ext cx="3618381" cy="2540231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03151" y="2158885"/>
            <a:ext cx="3607487" cy="2540231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139413" y="2158885"/>
            <a:ext cx="3623050" cy="2540231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00039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rgbClr val="008C7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rgbClr val="008C7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3CC8D48C-0AE0-489F-AD07-46162F3D69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775536434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4758211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chemeClr val="tx1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2707597"/>
            <a:ext cx="4758210" cy="2521331"/>
          </a:xfr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1009"/>
            <a:ext cx="583404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B9AEC771-481D-4FF6-AD08-FD4DD79D2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505752697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1009"/>
            <a:ext cx="583404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72" y="2000738"/>
            <a:ext cx="1693247" cy="303429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5798" y="2000738"/>
            <a:ext cx="1693247" cy="303429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6FCE5757-E538-4E4B-BB66-DA966C94A7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387273013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249" y="486947"/>
            <a:ext cx="10869930" cy="6371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93976" y="3488254"/>
            <a:ext cx="767875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094367A8-7AEF-4C78-AF93-670FC6582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865990654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55996" y="1950780"/>
            <a:ext cx="361837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2" y="5857162"/>
            <a:ext cx="3618381" cy="301770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  <a:defRPr sz="980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98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03152" y="5857162"/>
            <a:ext cx="3607487" cy="301770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03152" y="1950780"/>
            <a:ext cx="360748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139412" y="1950780"/>
            <a:ext cx="3623051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5991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14044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39413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39413" y="5857162"/>
            <a:ext cx="3607487" cy="301770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5" name="Footer Placeholder 14">
            <a:extLst>
              <a:ext uri="{FF2B5EF4-FFF2-40B4-BE49-F238E27FC236}">
                <a16:creationId xmlns:a16="http://schemas.microsoft.com/office/drawing/2014/main" id="{0C981775-2AD3-4822-BEA1-B9C42963F1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35591502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55995" y="3924852"/>
            <a:ext cx="11306469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0C46E0E1-3C9A-40D4-B021-A6836C88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84759970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9C72DA-98A4-2E4B-8238-F609637773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318"/>
            <a:ext cx="2266311" cy="569191"/>
          </a:xfrm>
          <a:prstGeom prst="rect">
            <a:avLst/>
          </a:prstGeom>
        </p:spPr>
      </p:pic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2202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878A76-48F5-40B8-BC33-2551AA0746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170"/>
            <a:ext cx="2266311" cy="569191"/>
          </a:xfrm>
          <a:prstGeom prst="rect">
            <a:avLst/>
          </a:prstGeom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0AFD6FAE-B215-4CF5-A1C7-AE7803BB4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777523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6"/>
            <a:ext cx="9384447" cy="33655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59512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cod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CEE2ED2-76B4-9F41-8074-736FC3EE6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4" y="556381"/>
            <a:ext cx="11303917" cy="813819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Software code slide</a:t>
            </a:r>
          </a:p>
        </p:txBody>
      </p:sp>
    </p:spTree>
    <p:extLst>
      <p:ext uri="{BB962C8B-B14F-4D97-AF65-F5344CB8AC3E}">
        <p14:creationId xmlns:p14="http://schemas.microsoft.com/office/powerpoint/2010/main" val="20451897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228DA-C78B-F44C-94F8-7128E0B2D7A7}"/>
              </a:ext>
            </a:extLst>
          </p:cNvPr>
          <p:cNvSpPr/>
          <p:nvPr userDrawn="1"/>
        </p:nvSpPr>
        <p:spPr bwMode="auto">
          <a:xfrm>
            <a:off x="6111901" y="0"/>
            <a:ext cx="6080099" cy="68580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E84EF-6F95-A646-8F37-FD94FE907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1901" y="0"/>
            <a:ext cx="60800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75695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443AB1-0CDE-B44D-8883-27DEB7B914EA}"/>
              </a:ext>
            </a:extLst>
          </p:cNvPr>
          <p:cNvSpPr/>
          <p:nvPr userDrawn="1"/>
        </p:nvSpPr>
        <p:spPr bwMode="auto">
          <a:xfrm>
            <a:off x="6111901" y="0"/>
            <a:ext cx="6080099" cy="68580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0159D-061E-A640-B0A5-C7A703E35A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55" y="0"/>
            <a:ext cx="5973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282805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881921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294" spc="-147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02591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2977054"/>
            <a:ext cx="8067822" cy="1793104"/>
          </a:xfrm>
          <a:noFill/>
        </p:spPr>
        <p:txBody>
          <a:bodyPr lIns="0" tIns="91440" rIns="146304" bIns="91440" anchor="b" anchorCtr="0"/>
          <a:lstStyle>
            <a:lvl1pPr>
              <a:defRPr sz="5294" strike="noStrike" spc="-147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2753" y="4736471"/>
            <a:ext cx="8359808" cy="715931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5995" y="440495"/>
            <a:ext cx="917173" cy="1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796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2977054"/>
            <a:ext cx="8067822" cy="1793104"/>
          </a:xfrm>
          <a:noFill/>
        </p:spPr>
        <p:txBody>
          <a:bodyPr lIns="0" tIns="91440" rIns="146304" bIns="91440" anchor="b" anchorCtr="0"/>
          <a:lstStyle>
            <a:lvl1pPr>
              <a:defRPr sz="5294" spc="-147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2753" y="4736471"/>
            <a:ext cx="8359808" cy="715931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55996" y="440495"/>
            <a:ext cx="914788" cy="19643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9651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0691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2977054"/>
            <a:ext cx="8067822" cy="1793104"/>
          </a:xfrm>
          <a:noFill/>
        </p:spPr>
        <p:txBody>
          <a:bodyPr lIns="0" tIns="91440" rIns="146304" bIns="91440" anchor="b" anchorCtr="0"/>
          <a:lstStyle>
            <a:lvl1pPr>
              <a:defRPr sz="5294" spc="-147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2753" y="4736471"/>
            <a:ext cx="8359808" cy="715931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55995" y="440495"/>
            <a:ext cx="917173" cy="1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545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8"/>
            <a:ext cx="12192000" cy="6856644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07803" y="450131"/>
            <a:ext cx="662980" cy="18411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2977054"/>
            <a:ext cx="8067822" cy="1793104"/>
          </a:xfrm>
          <a:noFill/>
        </p:spPr>
        <p:txBody>
          <a:bodyPr lIns="0" tIns="91440" rIns="146304" bIns="91440" anchor="b" anchorCtr="0"/>
          <a:lstStyle>
            <a:lvl1pPr>
              <a:defRPr sz="5294" spc="-147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2753" y="4736471"/>
            <a:ext cx="8359808" cy="715931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55996" y="440495"/>
            <a:ext cx="216323" cy="1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634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941692"/>
            <a:ext cx="3618381" cy="899665"/>
          </a:xfrm>
        </p:spPr>
        <p:txBody>
          <a:bodyPr lIns="0" tIns="0" rIns="0" bIns="0"/>
          <a:lstStyle>
            <a:lvl1pPr>
              <a:defRPr sz="1765" spc="-49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9843" y="941692"/>
            <a:ext cx="3837818" cy="3786998"/>
          </a:xfrm>
        </p:spPr>
        <p:txBody>
          <a:bodyPr wrap="square" lIns="0" tIns="0" rIns="0" bIns="0">
            <a:noAutofit/>
          </a:bodyPr>
          <a:lstStyle>
            <a:lvl1pPr marL="0" indent="0" defTabSz="507330">
              <a:buNone/>
              <a:defRPr sz="1765" spc="-49" baseline="0">
                <a:solidFill>
                  <a:schemeClr val="accent1"/>
                </a:solidFill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69221687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882332"/>
            <a:ext cx="11306469" cy="28777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chemeClr val="tx1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11306469" cy="45265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5" y="4390304"/>
            <a:ext cx="11306469" cy="301770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>
                <a:solidFill>
                  <a:schemeClr val="tx1"/>
                </a:solidFill>
              </a:defRPr>
            </a:lvl1pPr>
            <a:lvl2pPr marL="0" indent="0">
              <a:lnSpc>
                <a:spcPts val="1176"/>
              </a:lnSpc>
              <a:spcBef>
                <a:spcPts val="0"/>
              </a:spcBef>
              <a:buNone/>
              <a:defRPr sz="98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964630145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882331"/>
            <a:ext cx="7454644" cy="90530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chemeClr val="tx1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9"/>
            <a:ext cx="3618381" cy="267820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sz="1372" b="1">
                <a:solidFill>
                  <a:schemeClr val="accent1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13110" y="3160782"/>
            <a:ext cx="3597528" cy="2678201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0346" y="3151389"/>
            <a:ext cx="3622117" cy="267820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563139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1966312"/>
            <a:ext cx="5541959" cy="379311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29842" y="1956351"/>
            <a:ext cx="5541959" cy="379311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1356856755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55992" y="1599723"/>
            <a:ext cx="3618383" cy="312896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15101" y="1958094"/>
            <a:ext cx="2698612" cy="241147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03151" y="1599723"/>
            <a:ext cx="3618383" cy="312896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144081" y="1599723"/>
            <a:ext cx="3618383" cy="312896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00039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759922" y="1958094"/>
            <a:ext cx="2698612" cy="241147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604744" y="1958094"/>
            <a:ext cx="2698612" cy="241147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612494966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55995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67818"/>
            <a:ext cx="1693247" cy="277879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8" y="3167818"/>
            <a:ext cx="1693247" cy="280346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0662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222995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145328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067660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378328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00662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222995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145328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067660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08187617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29540798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881921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294" spc="-147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41813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881921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294" spc="-147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507854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881921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294" spc="-147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81775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5" y="0"/>
            <a:ext cx="1219112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881922"/>
            <a:ext cx="7454644" cy="2649187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490"/>
              </a:lnSpc>
              <a:defRPr sz="5294" spc="-147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85499794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554195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29842" y="0"/>
            <a:ext cx="5962158" cy="6858000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550774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55994" y="2126198"/>
            <a:ext cx="2680310" cy="4286639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765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31126" y="2126197"/>
            <a:ext cx="2680310" cy="4286639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765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081389" y="2126197"/>
            <a:ext cx="2680310" cy="4286639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765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06258" y="2126197"/>
            <a:ext cx="2680310" cy="4286639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765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554195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55994" y="4053249"/>
            <a:ext cx="2680310" cy="441146"/>
          </a:xfrm>
        </p:spPr>
        <p:txBody>
          <a:bodyPr/>
          <a:lstStyle>
            <a:lvl1pPr marL="0" indent="0" algn="ctr">
              <a:lnSpc>
                <a:spcPts val="1961"/>
              </a:lnSpc>
              <a:buNone/>
              <a:defRPr sz="1765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31126" y="4053249"/>
            <a:ext cx="2680310" cy="441146"/>
          </a:xfrm>
        </p:spPr>
        <p:txBody>
          <a:bodyPr/>
          <a:lstStyle>
            <a:lvl1pPr marL="0" indent="0" algn="ctr">
              <a:lnSpc>
                <a:spcPts val="1961"/>
              </a:lnSpc>
              <a:buNone/>
              <a:defRPr sz="1765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206258" y="4053249"/>
            <a:ext cx="2680310" cy="441146"/>
          </a:xfrm>
        </p:spPr>
        <p:txBody>
          <a:bodyPr/>
          <a:lstStyle>
            <a:lvl1pPr marL="0" indent="0" algn="ctr">
              <a:lnSpc>
                <a:spcPts val="1961"/>
              </a:lnSpc>
              <a:buNone/>
              <a:defRPr sz="1765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081389" y="4053249"/>
            <a:ext cx="2680310" cy="441146"/>
          </a:xfrm>
        </p:spPr>
        <p:txBody>
          <a:bodyPr/>
          <a:lstStyle>
            <a:lvl1pPr marL="0" indent="0" algn="ctr">
              <a:lnSpc>
                <a:spcPts val="1961"/>
              </a:lnSpc>
              <a:buNone/>
              <a:defRPr sz="1765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1569805474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55995" y="2126198"/>
            <a:ext cx="3618381" cy="2602491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03151" y="2126198"/>
            <a:ext cx="3607487" cy="2602491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139413" y="2126198"/>
            <a:ext cx="3623050" cy="2602491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sz="1372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00039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sz="1372">
                <a:solidFill>
                  <a:schemeClr val="accent1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sz="1372">
                <a:solidFill>
                  <a:schemeClr val="accent1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5287026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882332"/>
            <a:ext cx="4758211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chemeClr val="tx1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2707597"/>
            <a:ext cx="4758210" cy="2521331"/>
          </a:xfr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94375944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1957473"/>
            <a:ext cx="1693247" cy="280346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sz="1372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8" y="1957473"/>
            <a:ext cx="1693247" cy="280346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2751102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48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29" Type="http://schemas.openxmlformats.org/officeDocument/2006/relationships/slideLayout" Target="../slideLayouts/slideLayout43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32" Type="http://schemas.openxmlformats.org/officeDocument/2006/relationships/slideLayout" Target="../slideLayouts/slideLayout46.xml"/><Relationship Id="rId37" Type="http://schemas.openxmlformats.org/officeDocument/2006/relationships/image" Target="../media/image3.png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45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9.xml"/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26" Type="http://schemas.openxmlformats.org/officeDocument/2006/relationships/slideLayout" Target="../slideLayouts/slideLayout76.xml"/><Relationship Id="rId3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71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75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0.xml"/><Relationship Id="rId29" Type="http://schemas.openxmlformats.org/officeDocument/2006/relationships/slideLayout" Target="../slideLayouts/slideLayout79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28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31" Type="http://schemas.openxmlformats.org/officeDocument/2006/relationships/image" Target="../media/image26.png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Relationship Id="rId27" Type="http://schemas.openxmlformats.org/officeDocument/2006/relationships/slideLayout" Target="../slideLayouts/slideLayout77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92.xml"/><Relationship Id="rId18" Type="http://schemas.openxmlformats.org/officeDocument/2006/relationships/slideLayout" Target="../slideLayouts/slideLayout97.xml"/><Relationship Id="rId26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82.xml"/><Relationship Id="rId21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5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20" Type="http://schemas.openxmlformats.org/officeDocument/2006/relationships/slideLayout" Target="../slideLayouts/slideLayout99.xml"/><Relationship Id="rId29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24" Type="http://schemas.openxmlformats.org/officeDocument/2006/relationships/slideLayout" Target="../slideLayouts/slideLayout103.xml"/><Relationship Id="rId32" Type="http://schemas.openxmlformats.org/officeDocument/2006/relationships/image" Target="../media/image40.emf"/><Relationship Id="rId5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4.xml"/><Relationship Id="rId23" Type="http://schemas.openxmlformats.org/officeDocument/2006/relationships/slideLayout" Target="../slideLayouts/slideLayout102.xml"/><Relationship Id="rId28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89.xml"/><Relationship Id="rId19" Type="http://schemas.openxmlformats.org/officeDocument/2006/relationships/slideLayout" Target="../slideLayouts/slideLayout98.xml"/><Relationship Id="rId31" Type="http://schemas.openxmlformats.org/officeDocument/2006/relationships/theme" Target="../theme/theme5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Relationship Id="rId22" Type="http://schemas.openxmlformats.org/officeDocument/2006/relationships/slideLayout" Target="../slideLayouts/slideLayout101.xml"/><Relationship Id="rId27" Type="http://schemas.openxmlformats.org/officeDocument/2006/relationships/slideLayout" Target="../slideLayouts/slideLayout106.xml"/><Relationship Id="rId30" Type="http://schemas.openxmlformats.org/officeDocument/2006/relationships/slideLayout" Target="../slideLayouts/slideLayout10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0" r:id="rId1"/>
    <p:sldLayoutId id="2147484580" r:id="rId2"/>
    <p:sldLayoutId id="2147484609" r:id="rId3"/>
    <p:sldLayoutId id="2147484741" r:id="rId4"/>
    <p:sldLayoutId id="2147484240" r:id="rId5"/>
    <p:sldLayoutId id="2147484241" r:id="rId6"/>
    <p:sldLayoutId id="2147484474" r:id="rId7"/>
    <p:sldLayoutId id="2147484245" r:id="rId8"/>
    <p:sldLayoutId id="2147484247" r:id="rId9"/>
    <p:sldLayoutId id="2147484639" r:id="rId10"/>
    <p:sldLayoutId id="2147484603" r:id="rId11"/>
    <p:sldLayoutId id="2147484584" r:id="rId12"/>
    <p:sldLayoutId id="2147484583" r:id="rId13"/>
    <p:sldLayoutId id="2147484256" r:id="rId1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994" y="556381"/>
            <a:ext cx="11303917" cy="813819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5994" y="1817560"/>
            <a:ext cx="11231768" cy="202185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 dirty="0"/>
              <a:t>Large: subhead Segoe UI Regular 20/24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Medium: paragraph body copy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Small: caption heading Segoe UI Bold 10/12</a:t>
            </a:r>
          </a:p>
          <a:p>
            <a:pPr lvl="6"/>
            <a:r>
              <a:rPr lang="en-US" dirty="0"/>
              <a:t>Small: caption body copy Segoe UI Regular 10/12</a:t>
            </a:r>
          </a:p>
          <a:p>
            <a:pPr lvl="6"/>
            <a:endParaRPr lang="en-US" dirty="0"/>
          </a:p>
          <a:p>
            <a:pPr lvl="6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432277" y="2842059"/>
            <a:ext cx="6843271" cy="1164777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37AA0F6-793D-4A85-98E8-729BA579E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DF3235D-C18C-4C7A-AFAF-FD015AEC5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ID" hidden="1">
            <a:extLst>
              <a:ext uri="{FF2B5EF4-FFF2-40B4-BE49-F238E27FC236}">
                <a16:creationId xmlns:a16="http://schemas.microsoft.com/office/drawing/2014/main" id="{7E8821A6-FC82-4D22-A732-BD7AE043E37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032EFA2-B789-4A34-B9BF-6F399E8E30E9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AB066C4-2FD9-416A-BDEA-48DF77E4698E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431FB80-6C87-42E2-8E50-A3B751E2AE9C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D597EC2-7F20-4D8D-8B44-F3970D391ACC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9FB5542-8EB3-4ADD-B6CC-6DAB015EC687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0E743F-163C-467C-8503-85EE26F62E73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243BE65-020E-460C-B304-2C8C9CEAB490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805084C-7648-4490-AC58-6D85C85D7164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76BEE1F-AA3C-43BD-8F2D-F4A1ECC2E38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03D150B-D062-4677-AC15-C2C14F116BF1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36A0C31-7186-425B-B523-058F329405B7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92FBA30-A8C5-46B4-A2E6-48F936A5BC0E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06C3435-5226-4B36-BB72-6E0912B862ED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574B94B-0925-4996-8C6F-A5DBBBC4BCD0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432ECBF-09E1-439F-9E72-A0C59940BA1A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08B7F9E-DCD5-40DA-A5F2-D1C1A0F35BF6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EA44119-1A5F-4FDB-A45B-A324AE6D82AF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9BAE76-62F2-4A2E-BA80-C62B4B9EC9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9F66855-E4E8-4AD3-9B97-0B051810435A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CCA7175-F636-4F92-8E5C-17BB0B70E8F4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A9CF761-A264-4249-9415-FEAF466AAD4D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5C13BFB-7D58-4858-8FDD-A847302E9631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6BBDFF2-2191-4154-AF46-88287B12E9EB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197E352-0835-4A4D-9CDD-8F24316C1061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A19CBB9-2CA7-405F-A3CF-A9A016F2E639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FAC6A51-9585-4637-80FB-3E310212997D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D93DF9A-9735-4F10-B197-E41F1F84E9B5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56E9593-7400-4647-BCF7-6E58BE0F9E14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E367817-04F0-48AE-A12B-D86FAB318B69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6841847-EF67-4DBE-921F-437150079E95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0856755-64A9-4192-9873-87DF3F326E4B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9C56C28-E397-4F72-B3C4-6DF6D2D19747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A95935D-2C84-40EB-B06E-A45744ECE38D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6C25894-1284-4349-90E3-F6C594E215F4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.64 square" hidden="1">
            <a:extLst>
              <a:ext uri="{FF2B5EF4-FFF2-40B4-BE49-F238E27FC236}">
                <a16:creationId xmlns:a16="http://schemas.microsoft.com/office/drawing/2014/main" id="{B4C25179-0F38-422E-84E8-C8CAD6E6E63D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.32 square" hidden="1">
            <a:extLst>
              <a:ext uri="{FF2B5EF4-FFF2-40B4-BE49-F238E27FC236}">
                <a16:creationId xmlns:a16="http://schemas.microsoft.com/office/drawing/2014/main" id="{CB20F67B-F0F2-4C63-A5FE-966EDCAA9FE6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349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3" r:id="rId1"/>
    <p:sldLayoutId id="2147484744" r:id="rId2"/>
    <p:sldLayoutId id="2147484745" r:id="rId3"/>
    <p:sldLayoutId id="2147484746" r:id="rId4"/>
    <p:sldLayoutId id="2147484747" r:id="rId5"/>
    <p:sldLayoutId id="2147484748" r:id="rId6"/>
    <p:sldLayoutId id="2147484749" r:id="rId7"/>
    <p:sldLayoutId id="2147484750" r:id="rId8"/>
    <p:sldLayoutId id="2147484751" r:id="rId9"/>
    <p:sldLayoutId id="2147484752" r:id="rId10"/>
    <p:sldLayoutId id="2147484753" r:id="rId11"/>
    <p:sldLayoutId id="2147484754" r:id="rId12"/>
    <p:sldLayoutId id="2147484755" r:id="rId13"/>
    <p:sldLayoutId id="2147484756" r:id="rId14"/>
    <p:sldLayoutId id="2147484757" r:id="rId15"/>
    <p:sldLayoutId id="2147484758" r:id="rId16"/>
    <p:sldLayoutId id="2147484759" r:id="rId17"/>
    <p:sldLayoutId id="2147484760" r:id="rId18"/>
    <p:sldLayoutId id="2147484761" r:id="rId19"/>
    <p:sldLayoutId id="2147484762" r:id="rId20"/>
    <p:sldLayoutId id="2147484763" r:id="rId21"/>
    <p:sldLayoutId id="2147484764" r:id="rId22"/>
    <p:sldLayoutId id="2147484765" r:id="rId23"/>
    <p:sldLayoutId id="2147484766" r:id="rId24"/>
    <p:sldLayoutId id="2147484767" r:id="rId25"/>
    <p:sldLayoutId id="2147484768" r:id="rId26"/>
    <p:sldLayoutId id="2147484769" r:id="rId27"/>
    <p:sldLayoutId id="2147484770" r:id="rId28"/>
    <p:sldLayoutId id="2147484771" r:id="rId29"/>
    <p:sldLayoutId id="2147484772" r:id="rId30"/>
    <p:sldLayoutId id="2147484773" r:id="rId31"/>
    <p:sldLayoutId id="2147484774" r:id="rId32"/>
    <p:sldLayoutId id="2147484775" r:id="rId33"/>
    <p:sldLayoutId id="2147484776" r:id="rId34"/>
    <p:sldLayoutId id="2147484840" r:id="rId35"/>
  </p:sldLayoutIdLst>
  <p:transition>
    <p:fade/>
  </p:transition>
  <p:hf sldNum="0" hdr="0" ft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2745" b="0" kern="1200" cap="none" spc="-49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kern="1200" spc="-49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1961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98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285916" indent="0" algn="l" defTabSz="914367" rtl="0" eaLnBrk="1" latinLnBrk="0" hangingPunct="1">
        <a:spcBef>
          <a:spcPct val="20000"/>
        </a:spcBef>
        <a:buFont typeface="Arial" pitchFamily="34" charset="0"/>
        <a:buNone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67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980" kern="1200">
          <a:solidFill>
            <a:srgbClr val="000000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  <p15:guide id="55" pos="368" userDrawn="1">
          <p15:clr>
            <a:srgbClr val="C35EA4"/>
          </p15:clr>
        </p15:guide>
        <p15:guide id="56" pos="7313" userDrawn="1">
          <p15:clr>
            <a:srgbClr val="C35EA4"/>
          </p15:clr>
        </p15:guide>
        <p15:guide id="57" orient="horz" pos="369" userDrawn="1">
          <p15:clr>
            <a:srgbClr val="C35EA4"/>
          </p15:clr>
        </p15:guide>
        <p15:guide id="58" orient="horz" pos="3949" userDrawn="1">
          <p15:clr>
            <a:srgbClr val="C35EA4"/>
          </p15:clr>
        </p15:guide>
        <p15:guide id="59" orient="horz" pos="184" userDrawn="1">
          <p15:clr>
            <a:srgbClr val="A4A3A4"/>
          </p15:clr>
        </p15:guide>
        <p15:guide id="60" pos="185" userDrawn="1">
          <p15:clr>
            <a:srgbClr val="A4A3A4"/>
          </p15:clr>
        </p15:guide>
        <p15:guide id="61" orient="horz" pos="4135" userDrawn="1">
          <p15:clr>
            <a:srgbClr val="A4A3A4"/>
          </p15:clr>
        </p15:guide>
        <p15:guide id="62" pos="7495" userDrawn="1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994" y="556381"/>
            <a:ext cx="11303917" cy="813819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432277" y="2842059"/>
            <a:ext cx="6843271" cy="116477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032683-9535-EA4A-933A-0D812239AE62}"/>
              </a:ext>
            </a:extLst>
          </p:cNvPr>
          <p:cNvSpPr txBox="1">
            <a:spLocks/>
          </p:cNvSpPr>
          <p:nvPr/>
        </p:nvSpPr>
        <p:spPr>
          <a:xfrm>
            <a:off x="455994" y="1817559"/>
            <a:ext cx="11231768" cy="1780438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53"/>
              </a:lnSpc>
            </a:pPr>
            <a:r>
              <a:rPr lang="en-US" sz="1961" dirty="0">
                <a:latin typeface="Consolas" charset="0"/>
                <a:ea typeface="Consolas" charset="0"/>
                <a:cs typeface="Consolas" charset="0"/>
              </a:rPr>
              <a:t>This slide layout uses Consolas 20/24pt, a monotype font which is ideal for showing software code. </a:t>
            </a:r>
          </a:p>
        </p:txBody>
      </p:sp>
    </p:spTree>
    <p:extLst>
      <p:ext uri="{BB962C8B-B14F-4D97-AF65-F5344CB8AC3E}">
        <p14:creationId xmlns:p14="http://schemas.microsoft.com/office/powerpoint/2010/main" val="2184505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78" r:id="rId1"/>
  </p:sldLayoutIdLst>
  <p:transition>
    <p:fade/>
  </p:transition>
  <p:hf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2745" b="0" kern="1200" cap="none" spc="-49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kern="1200" spc="-49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961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98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285916" indent="0" algn="l" defTabSz="914367" rtl="0" eaLnBrk="1" latinLnBrk="0" hangingPunct="1">
        <a:spcBef>
          <a:spcPct val="20000"/>
        </a:spcBef>
        <a:buFont typeface="Arial" pitchFamily="34" charset="0"/>
        <a:buNone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67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980" kern="1200">
          <a:solidFill>
            <a:srgbClr val="000000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994" y="556381"/>
            <a:ext cx="11306469" cy="813819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5994" y="1817559"/>
            <a:ext cx="11306469" cy="232362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 dirty="0"/>
              <a:t>H2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B1 Segoe UI Regular 20/24 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H3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B2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H4 Segoe UI Bold 10/12</a:t>
            </a:r>
          </a:p>
          <a:p>
            <a:pPr lvl="6"/>
            <a:r>
              <a:rPr lang="en-US" dirty="0"/>
              <a:t>B3 Segoe UI Regular 10/12</a:t>
            </a:r>
          </a:p>
        </p:txBody>
      </p:sp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293068" y="0"/>
            <a:ext cx="669495" cy="6858000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271648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80" r:id="rId1"/>
    <p:sldLayoutId id="2147484781" r:id="rId2"/>
    <p:sldLayoutId id="2147484782" r:id="rId3"/>
    <p:sldLayoutId id="2147484783" r:id="rId4"/>
    <p:sldLayoutId id="2147484784" r:id="rId5"/>
    <p:sldLayoutId id="2147484785" r:id="rId6"/>
    <p:sldLayoutId id="2147484786" r:id="rId7"/>
    <p:sldLayoutId id="2147484787" r:id="rId8"/>
    <p:sldLayoutId id="2147484788" r:id="rId9"/>
    <p:sldLayoutId id="2147484789" r:id="rId10"/>
    <p:sldLayoutId id="2147484790" r:id="rId11"/>
    <p:sldLayoutId id="2147484791" r:id="rId12"/>
    <p:sldLayoutId id="2147484792" r:id="rId13"/>
    <p:sldLayoutId id="2147484793" r:id="rId14"/>
    <p:sldLayoutId id="2147484794" r:id="rId15"/>
    <p:sldLayoutId id="2147484795" r:id="rId16"/>
    <p:sldLayoutId id="2147484796" r:id="rId17"/>
    <p:sldLayoutId id="2147484797" r:id="rId18"/>
    <p:sldLayoutId id="2147484798" r:id="rId19"/>
    <p:sldLayoutId id="2147484799" r:id="rId20"/>
    <p:sldLayoutId id="2147484800" r:id="rId21"/>
    <p:sldLayoutId id="2147484801" r:id="rId22"/>
    <p:sldLayoutId id="2147484802" r:id="rId23"/>
    <p:sldLayoutId id="2147484803" r:id="rId24"/>
    <p:sldLayoutId id="2147484804" r:id="rId25"/>
    <p:sldLayoutId id="2147484805" r:id="rId26"/>
    <p:sldLayoutId id="2147484806" r:id="rId27"/>
    <p:sldLayoutId id="2147484807" r:id="rId28"/>
    <p:sldLayoutId id="2147484808" r:id="rId29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2745" b="0" kern="1200" cap="none" spc="-49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kern="1200" spc="-49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961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176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285916" indent="0" algn="l" defTabSz="914367" rtl="0" eaLnBrk="1" latinLnBrk="0" hangingPunct="1">
        <a:spcBef>
          <a:spcPct val="20000"/>
        </a:spcBef>
        <a:buFont typeface="Arial" pitchFamily="34" charset="0"/>
        <a:buNone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67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176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93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0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5400000">
            <a:off x="9179298" y="3012080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552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10" r:id="rId1"/>
    <p:sldLayoutId id="2147484811" r:id="rId2"/>
    <p:sldLayoutId id="2147484812" r:id="rId3"/>
    <p:sldLayoutId id="2147484813" r:id="rId4"/>
    <p:sldLayoutId id="2147484814" r:id="rId5"/>
    <p:sldLayoutId id="2147484815" r:id="rId6"/>
    <p:sldLayoutId id="2147484816" r:id="rId7"/>
    <p:sldLayoutId id="2147484817" r:id="rId8"/>
    <p:sldLayoutId id="2147484818" r:id="rId9"/>
    <p:sldLayoutId id="2147484819" r:id="rId10"/>
    <p:sldLayoutId id="2147484820" r:id="rId11"/>
    <p:sldLayoutId id="2147484821" r:id="rId12"/>
    <p:sldLayoutId id="2147484822" r:id="rId13"/>
    <p:sldLayoutId id="2147484823" r:id="rId14"/>
    <p:sldLayoutId id="2147484824" r:id="rId15"/>
    <p:sldLayoutId id="2147484825" r:id="rId16"/>
    <p:sldLayoutId id="2147484826" r:id="rId17"/>
    <p:sldLayoutId id="2147484827" r:id="rId18"/>
    <p:sldLayoutId id="2147484828" r:id="rId19"/>
    <p:sldLayoutId id="2147484829" r:id="rId20"/>
    <p:sldLayoutId id="2147484830" r:id="rId21"/>
    <p:sldLayoutId id="2147484831" r:id="rId22"/>
    <p:sldLayoutId id="2147484832" r:id="rId23"/>
    <p:sldLayoutId id="2147484833" r:id="rId24"/>
    <p:sldLayoutId id="2147484834" r:id="rId25"/>
    <p:sldLayoutId id="2147484835" r:id="rId26"/>
    <p:sldLayoutId id="2147484836" r:id="rId27"/>
    <p:sldLayoutId id="2147484837" r:id="rId28"/>
    <p:sldLayoutId id="2147484838" r:id="rId29"/>
    <p:sldLayoutId id="2147484839" r:id="rId3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47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62.emf"/><Relationship Id="rId4" Type="http://schemas.openxmlformats.org/officeDocument/2006/relationships/image" Target="../media/image61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sv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sv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66.svg"/><Relationship Id="rId11" Type="http://schemas.openxmlformats.org/officeDocument/2006/relationships/image" Target="../media/image71.svg"/><Relationship Id="rId5" Type="http://schemas.openxmlformats.org/officeDocument/2006/relationships/image" Target="../media/image65.png"/><Relationship Id="rId15" Type="http://schemas.openxmlformats.org/officeDocument/2006/relationships/image" Target="../media/image75.svg"/><Relationship Id="rId10" Type="http://schemas.openxmlformats.org/officeDocument/2006/relationships/image" Target="../media/image70.png"/><Relationship Id="rId4" Type="http://schemas.openxmlformats.org/officeDocument/2006/relationships/image" Target="../media/image64.svg"/><Relationship Id="rId9" Type="http://schemas.openxmlformats.org/officeDocument/2006/relationships/image" Target="../media/image69.svg"/><Relationship Id="rId14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81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62.emf"/><Relationship Id="rId4" Type="http://schemas.openxmlformats.org/officeDocument/2006/relationships/image" Target="../media/image61.sv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e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81.sv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9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62.emf"/><Relationship Id="rId4" Type="http://schemas.openxmlformats.org/officeDocument/2006/relationships/image" Target="../media/image61.sv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81.sv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585" y="853522"/>
            <a:ext cx="4167887" cy="443198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Segoe UI Semibold (Headings)"/>
              </a:rPr>
              <a:t>AZ-900T0x</a:t>
            </a:r>
            <a:br>
              <a:rPr lang="en-US" dirty="0">
                <a:solidFill>
                  <a:schemeClr val="tx1"/>
                </a:solidFill>
                <a:latin typeface="Segoe UI Semibold (Headings)"/>
              </a:rPr>
            </a:br>
            <a:br>
              <a:rPr lang="en-US" dirty="0">
                <a:solidFill>
                  <a:schemeClr val="tx1"/>
                </a:solidFill>
                <a:latin typeface="Segoe UI Semibold (Headings)"/>
              </a:rPr>
            </a:br>
            <a:r>
              <a:rPr lang="en-US" dirty="0">
                <a:solidFill>
                  <a:schemeClr val="tx1"/>
                </a:solidFill>
                <a:latin typeface="Segoe UI Semibold (Headings)"/>
              </a:rPr>
              <a:t>Learning Path: </a:t>
            </a:r>
            <a:br>
              <a:rPr lang="en-US" dirty="0">
                <a:solidFill>
                  <a:schemeClr val="tx1"/>
                </a:solidFill>
                <a:latin typeface="Segoe UI Semibold (Headings)"/>
              </a:rPr>
            </a:br>
            <a:br>
              <a:rPr lang="en-US" dirty="0">
                <a:solidFill>
                  <a:schemeClr val="tx1"/>
                </a:solidFill>
                <a:latin typeface="Segoe UI Semibold (Headings)"/>
              </a:rPr>
            </a:br>
            <a:r>
              <a:rPr lang="en-US" dirty="0">
                <a:solidFill>
                  <a:schemeClr val="tx1"/>
                </a:solidFill>
                <a:latin typeface="Segoe UI Semibold (Headings)"/>
              </a:rPr>
              <a:t>Examine Microsoft Azure Security, privacy, compliance, and trust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85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Define Application Security Groups (ASGs)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255895" y="2238686"/>
            <a:ext cx="6784282" cy="1633011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ASGs - provide for the grouping of servers with similar port filtering requirements, and group together servers with similar functions, such as web servers.</a:t>
            </a:r>
            <a:endParaRPr lang="en-US" sz="1050" dirty="0"/>
          </a:p>
        </p:txBody>
      </p:sp>
      <p:pic>
        <p:nvPicPr>
          <p:cNvPr id="3" name="Picture 2" descr="Azure Security Groups icon. ">
            <a:extLst>
              <a:ext uri="{FF2B5EF4-FFF2-40B4-BE49-F238E27FC236}">
                <a16:creationId xmlns:a16="http://schemas.microsoft.com/office/drawing/2014/main" id="{B46C1133-F69C-429F-B7D0-EA5B00E1E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21" y="1600200"/>
            <a:ext cx="3025682" cy="381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4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Choose Azure network security solutions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5994" y="1848051"/>
            <a:ext cx="6605872" cy="46105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Azure supports combined network security solutions: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NSGs with Azure Firewall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Web Application Firewall (WAF) with Azure Firewall.</a:t>
            </a:r>
            <a:endParaRPr lang="en-US" noProof="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noProof="0" dirty="0">
                <a:latin typeface="+mn-lt"/>
              </a:rPr>
              <a:t>Perimeter layer </a:t>
            </a:r>
            <a:r>
              <a:rPr lang="en-US" noProof="0" dirty="0">
                <a:latin typeface="+mn-lt"/>
              </a:rPr>
              <a:t>protects your networks’ boundaries with Azure DDoS Protection and Azure Firewall.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noProof="0" dirty="0">
                <a:latin typeface="+mn-lt"/>
              </a:rPr>
              <a:t>Networking layer </a:t>
            </a:r>
            <a:r>
              <a:rPr lang="en-US" noProof="0" dirty="0">
                <a:latin typeface="+mn-lt"/>
              </a:rPr>
              <a:t>only permits traffic to pass between networked resources with Network Security Group (NSG) inbound and outbound rules.</a:t>
            </a:r>
          </a:p>
        </p:txBody>
      </p:sp>
      <p:pic>
        <p:nvPicPr>
          <p:cNvPr id="2050" name="Pictur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7611674" y="1117293"/>
            <a:ext cx="3948265" cy="4965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824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0CE92-1D76-4F61-8208-4BBDE2BA1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440330"/>
            <a:ext cx="4572000" cy="997196"/>
          </a:xfrm>
        </p:spPr>
        <p:txBody>
          <a:bodyPr/>
          <a:lstStyle/>
          <a:p>
            <a:r>
              <a:rPr lang="en-US" dirty="0"/>
              <a:t>Walkthrough – </a:t>
            </a:r>
            <a:r>
              <a:rPr lang="en-IE" dirty="0"/>
              <a:t>Secure network traffic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7E699-8A7B-44B9-87EE-C5ED24A8C2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3866150"/>
            <a:ext cx="6083300" cy="2769989"/>
          </a:xfrm>
        </p:spPr>
        <p:txBody>
          <a:bodyPr/>
          <a:lstStyle/>
          <a:p>
            <a:pPr marL="233362"/>
            <a:r>
              <a:rPr lang="en-US" dirty="0"/>
              <a:t>Create and configure inbound and outbound security port rules.</a:t>
            </a:r>
          </a:p>
          <a:p>
            <a:pPr marL="690562" indent="-457200">
              <a:buFont typeface="+mj-lt"/>
              <a:buAutoNum type="arabicPeriod"/>
            </a:pPr>
            <a:r>
              <a:rPr lang="en-US" dirty="0"/>
              <a:t>Deploy a custom template to create a virtual machine.</a:t>
            </a:r>
          </a:p>
          <a:p>
            <a:pPr marL="690562" indent="-457200">
              <a:buFont typeface="+mj-lt"/>
              <a:buAutoNum type="arabicPeriod"/>
            </a:pPr>
            <a:r>
              <a:rPr lang="en-US" dirty="0"/>
              <a:t>Create a network security group.</a:t>
            </a:r>
          </a:p>
          <a:p>
            <a:pPr marL="690562" indent="-457200">
              <a:buFont typeface="+mj-lt"/>
              <a:buAutoNum type="arabicPeriod"/>
            </a:pPr>
            <a:r>
              <a:rPr lang="en-US" dirty="0"/>
              <a:t>Create an inbound security port rule to allow RDP.</a:t>
            </a:r>
          </a:p>
          <a:p>
            <a:pPr marL="690562" indent="-457200">
              <a:buFont typeface="+mj-lt"/>
              <a:buAutoNum type="arabicPeriod"/>
            </a:pPr>
            <a:r>
              <a:rPr lang="en-US" dirty="0"/>
              <a:t>Configure an outbound security port rule to deny Internet access.</a:t>
            </a:r>
          </a:p>
        </p:txBody>
      </p:sp>
    </p:spTree>
    <p:extLst>
      <p:ext uri="{BB962C8B-B14F-4D97-AF65-F5344CB8AC3E}">
        <p14:creationId xmlns:p14="http://schemas.microsoft.com/office/powerpoint/2010/main" val="880436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Icon of a computer monitor with some pseudo text and sample quiz questions being displayed.">
            <a:extLst>
              <a:ext uri="{FF2B5EF4-FFF2-40B4-BE49-F238E27FC236}">
                <a16:creationId xmlns:a16="http://schemas.microsoft.com/office/drawing/2014/main" id="{57D604B5-314A-42DC-8473-178D0D294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56597" y="2486570"/>
            <a:ext cx="4657986" cy="42853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499B12-E135-4D51-B2C6-1AA1C6D8AFE6}"/>
              </a:ext>
            </a:extLst>
          </p:cNvPr>
          <p:cNvSpPr txBox="1"/>
          <p:nvPr/>
        </p:nvSpPr>
        <p:spPr>
          <a:xfrm>
            <a:off x="9325309" y="3027147"/>
            <a:ext cx="2608347" cy="222070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Which one?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endParaRPr lang="en-US" sz="2353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A). Azure Portal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B). PowerShell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C). Local Tool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08C814-1FA1-41D2-8120-0784BFAB6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669" y="3027147"/>
            <a:ext cx="1583442" cy="2302847"/>
          </a:xfrm>
          <a:prstGeom prst="rect">
            <a:avLst/>
          </a:prstGeom>
        </p:spPr>
      </p:pic>
      <p:sp>
        <p:nvSpPr>
          <p:cNvPr id="15" name="Title 3">
            <a:extLst>
              <a:ext uri="{FF2B5EF4-FFF2-40B4-BE49-F238E27FC236}">
                <a16:creationId xmlns:a16="http://schemas.microsoft.com/office/drawing/2014/main" id="{470F02D6-55D5-4FF6-9EF6-8C4133929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82" y="1577517"/>
            <a:ext cx="5428936" cy="1851483"/>
          </a:xfrm>
        </p:spPr>
        <p:txBody>
          <a:bodyPr/>
          <a:lstStyle/>
          <a:p>
            <a:r>
              <a:rPr lang="en-US" dirty="0"/>
              <a:t>Knowledge Check</a:t>
            </a:r>
            <a:br>
              <a:rPr lang="en-US" sz="2353" dirty="0"/>
            </a:br>
            <a:br>
              <a:rPr lang="en-US" sz="2353" dirty="0"/>
            </a:br>
            <a:r>
              <a:rPr lang="en-US" sz="2745" i="1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Populate with instructions to use the polling tool of your choice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848FFA0-B199-4B33-AE03-9A331313BA1D}"/>
              </a:ext>
            </a:extLst>
          </p:cNvPr>
          <p:cNvSpPr txBox="1">
            <a:spLocks/>
          </p:cNvSpPr>
          <p:nvPr/>
        </p:nvSpPr>
        <p:spPr>
          <a:xfrm>
            <a:off x="438398" y="4495996"/>
            <a:ext cx="5413394" cy="1405955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8193" indent="-448193">
              <a:buFont typeface="+mj-lt"/>
              <a:buAutoNum type="arabicPeriod"/>
            </a:pPr>
            <a:r>
              <a:rPr lang="en-US" sz="1961" dirty="0"/>
              <a:t>Use your Smartphones or Mobile Devices</a:t>
            </a:r>
          </a:p>
          <a:p>
            <a:pPr marL="448193" indent="-448193">
              <a:buFont typeface="+mj-lt"/>
              <a:buAutoNum type="arabicPeriod"/>
            </a:pPr>
            <a:r>
              <a:rPr lang="en-US" sz="1961" dirty="0"/>
              <a:t>Go to </a:t>
            </a:r>
            <a:r>
              <a:rPr lang="en-US" sz="1961" i="1" dirty="0"/>
              <a:t>(</a:t>
            </a:r>
            <a:r>
              <a:rPr lang="en-US" sz="1961" b="1" i="1" dirty="0">
                <a:solidFill>
                  <a:srgbClr val="0777D3"/>
                </a:solidFill>
              </a:rPr>
              <a:t>insert polling app link of your choice</a:t>
            </a:r>
            <a:r>
              <a:rPr lang="en-US" sz="1961" i="1" dirty="0"/>
              <a:t>)</a:t>
            </a:r>
            <a:r>
              <a:rPr lang="en-US" sz="1961" dirty="0"/>
              <a:t> Enter Code: </a:t>
            </a:r>
            <a:r>
              <a:rPr lang="en-US" sz="1961" b="1" dirty="0">
                <a:solidFill>
                  <a:srgbClr val="0777D3"/>
                </a:solidFill>
              </a:rPr>
              <a:t>123-45-678</a:t>
            </a:r>
          </a:p>
          <a:p>
            <a:pPr marL="448193" indent="-448193">
              <a:buFont typeface="+mj-lt"/>
              <a:buAutoNum type="arabicPeriod"/>
            </a:pPr>
            <a:r>
              <a:rPr lang="en-US" sz="1961" dirty="0"/>
              <a:t>Please participate in the quiz for this section</a:t>
            </a:r>
          </a:p>
          <a:p>
            <a:pPr marL="448193" indent="-448193">
              <a:buFont typeface="+mj-lt"/>
              <a:buAutoNum type="arabicPeriod"/>
            </a:pPr>
            <a:endParaRPr lang="en-US" sz="1961" dirty="0"/>
          </a:p>
          <a:p>
            <a:pPr marL="448193" indent="-448193">
              <a:buFont typeface="+mj-lt"/>
              <a:buAutoNum type="arabicPeriod"/>
            </a:pPr>
            <a:endParaRPr lang="en-US" sz="1961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B7984B9-B462-4088-8ED4-2D32C4AF5D71}"/>
              </a:ext>
            </a:extLst>
          </p:cNvPr>
          <p:cNvSpPr txBox="1">
            <a:spLocks/>
          </p:cNvSpPr>
          <p:nvPr/>
        </p:nvSpPr>
        <p:spPr>
          <a:xfrm>
            <a:off x="438398" y="3429000"/>
            <a:ext cx="6272339" cy="784488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53" dirty="0"/>
              <a:t>Module: </a:t>
            </a:r>
            <a:br>
              <a:rPr lang="en-US" sz="2353" dirty="0"/>
            </a:br>
            <a:r>
              <a:rPr lang="en-US" sz="2353" dirty="0"/>
              <a:t>Securing Network Connectivity</a:t>
            </a:r>
          </a:p>
        </p:txBody>
      </p:sp>
    </p:spTree>
    <p:extLst>
      <p:ext uri="{BB962C8B-B14F-4D97-AF65-F5344CB8AC3E}">
        <p14:creationId xmlns:p14="http://schemas.microsoft.com/office/powerpoint/2010/main" val="30342670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1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25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35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10B4C-9F41-4397-8A28-21EDE42EB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Securing network connectivity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092BE-13E2-42EA-8582-CB0284FC3A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27092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n-lt"/>
              </a:rPr>
              <a:t>In this module we explored the tools and capabilities to apply network security to your solutions in the cloud.  Using a concept of Defense in Depth, you add layers of security onto your systems make it more difficult for attackers to get access to your data.</a:t>
            </a:r>
          </a:p>
        </p:txBody>
      </p:sp>
    </p:spTree>
    <p:extLst>
      <p:ext uri="{BB962C8B-B14F-4D97-AF65-F5344CB8AC3E}">
        <p14:creationId xmlns:p14="http://schemas.microsoft.com/office/powerpoint/2010/main" val="123175940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033713"/>
            <a:ext cx="9144000" cy="498598"/>
          </a:xfrm>
        </p:spPr>
        <p:txBody>
          <a:bodyPr/>
          <a:lstStyle/>
          <a:p>
            <a:r>
              <a:rPr lang="en-US" dirty="0">
                <a:latin typeface="Segoe UI Semibold (Headings)"/>
              </a:rPr>
              <a:t>Module: Core Azure identity services</a:t>
            </a:r>
          </a:p>
        </p:txBody>
      </p:sp>
    </p:spTree>
    <p:extLst>
      <p:ext uri="{BB962C8B-B14F-4D97-AF65-F5344CB8AC3E}">
        <p14:creationId xmlns:p14="http://schemas.microsoft.com/office/powerpoint/2010/main" val="148433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4885"/>
          </a:xfrm>
        </p:spPr>
        <p:txBody>
          <a:bodyPr/>
          <a:lstStyle/>
          <a:p>
            <a:r>
              <a:rPr lang="en-US" sz="3200" dirty="0"/>
              <a:t>Core Azure identity services</a:t>
            </a:r>
            <a:br>
              <a:rPr lang="en-US" sz="3200" dirty="0"/>
            </a:br>
            <a:r>
              <a:rPr lang="en-US" sz="3200" dirty="0">
                <a:solidFill>
                  <a:srgbClr val="0078D4"/>
                </a:solidFill>
              </a:rPr>
              <a:t>Introduction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390" y="2368021"/>
            <a:ext cx="11018520" cy="2002343"/>
          </a:xfrm>
        </p:spPr>
        <p:txBody>
          <a:bodyPr/>
          <a:lstStyle/>
          <a:p>
            <a:r>
              <a:rPr lang="en-US" sz="2400" dirty="0"/>
              <a:t>Learning objectives:</a:t>
            </a: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Review authentication versus authorization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Explain Azure Active Directory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Explore Azure Multi-factor authentication (MFA)</a:t>
            </a:r>
          </a:p>
        </p:txBody>
      </p:sp>
    </p:spTree>
    <p:extLst>
      <p:ext uri="{BB962C8B-B14F-4D97-AF65-F5344CB8AC3E}">
        <p14:creationId xmlns:p14="http://schemas.microsoft.com/office/powerpoint/2010/main" val="148426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Compare Authentication and authorization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30887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Two concepts are fundamental to understanding identity and access.</a:t>
            </a:r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605280" y="2275171"/>
            <a:ext cx="2734686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Authentication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434580" y="2275171"/>
            <a:ext cx="5377206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Authorization</a:t>
            </a:r>
          </a:p>
        </p:txBody>
      </p:sp>
      <p:cxnSp>
        <p:nvCxnSpPr>
          <p:cNvPr id="3" name="Straight Connecto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17166" y="2458214"/>
            <a:ext cx="0" cy="3904085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Shield Tick">
            <a:extLst>
              <a:ext uri="{FF2B5EF4-FFF2-40B4-BE49-F238E27FC236}">
                <a16:creationId xmlns:a16="http://schemas.microsoft.com/office/drawing/2014/main" id="{A0FDD84F-1C24-497A-83EC-6D74DC4415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91089" y="3414562"/>
            <a:ext cx="914400" cy="914400"/>
          </a:xfrm>
          <a:prstGeom prst="rect">
            <a:avLst/>
          </a:prstGeom>
        </p:spPr>
      </p:pic>
      <p:pic>
        <p:nvPicPr>
          <p:cNvPr id="11" name="Graphic 10" descr="School girl">
            <a:extLst>
              <a:ext uri="{FF2B5EF4-FFF2-40B4-BE49-F238E27FC236}">
                <a16:creationId xmlns:a16="http://schemas.microsoft.com/office/drawing/2014/main" id="{47CB9A1D-A9E7-4C4B-BEBB-34B2F33810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214" y="3414562"/>
            <a:ext cx="9144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5857FA-CC30-41EA-8738-CC9B7EC92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8366" y="3452662"/>
            <a:ext cx="1371600" cy="876300"/>
          </a:xfrm>
          <a:prstGeom prst="rect">
            <a:avLst/>
          </a:prstGeom>
        </p:spPr>
      </p:pic>
      <p:pic>
        <p:nvPicPr>
          <p:cNvPr id="14" name="Graphic 13" descr="Arrow Right">
            <a:extLst>
              <a:ext uri="{FF2B5EF4-FFF2-40B4-BE49-F238E27FC236}">
                <a16:creationId xmlns:a16="http://schemas.microsoft.com/office/drawing/2014/main" id="{CB5DEC6F-08B2-4872-9687-11419147E9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5673" y="3486120"/>
            <a:ext cx="914400" cy="914400"/>
          </a:xfrm>
          <a:prstGeom prst="rect">
            <a:avLst/>
          </a:prstGeom>
        </p:spPr>
      </p:pic>
      <p:pic>
        <p:nvPicPr>
          <p:cNvPr id="16" name="Graphic 15" descr="Add">
            <a:extLst>
              <a:ext uri="{FF2B5EF4-FFF2-40B4-BE49-F238E27FC236}">
                <a16:creationId xmlns:a16="http://schemas.microsoft.com/office/drawing/2014/main" id="{A53AE700-42A1-48D0-925E-C07576A404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94614" y="3631215"/>
            <a:ext cx="559061" cy="5590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51C5866-95FC-46CC-8B13-159F4F5CB1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28" y="3452662"/>
            <a:ext cx="1371600" cy="876300"/>
          </a:xfrm>
          <a:prstGeom prst="rect">
            <a:avLst/>
          </a:prstGeom>
        </p:spPr>
      </p:pic>
      <p:pic>
        <p:nvPicPr>
          <p:cNvPr id="23" name="Graphic 22" descr="List">
            <a:extLst>
              <a:ext uri="{FF2B5EF4-FFF2-40B4-BE49-F238E27FC236}">
                <a16:creationId xmlns:a16="http://schemas.microsoft.com/office/drawing/2014/main" id="{1B4DF5CC-E7A7-461E-B981-DBF6BFF47A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62489" y="3407343"/>
            <a:ext cx="914400" cy="914400"/>
          </a:xfrm>
          <a:prstGeom prst="rect">
            <a:avLst/>
          </a:prstGeom>
        </p:spPr>
      </p:pic>
      <p:pic>
        <p:nvPicPr>
          <p:cNvPr id="25" name="Graphic 24" descr="Arrow Right">
            <a:extLst>
              <a:ext uri="{FF2B5EF4-FFF2-40B4-BE49-F238E27FC236}">
                <a16:creationId xmlns:a16="http://schemas.microsoft.com/office/drawing/2014/main" id="{FE5D44A6-0A91-425E-9C94-0172BA449F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6432" y="3414562"/>
            <a:ext cx="914400" cy="914400"/>
          </a:xfrm>
          <a:prstGeom prst="rect">
            <a:avLst/>
          </a:prstGeom>
        </p:spPr>
      </p:pic>
      <p:pic>
        <p:nvPicPr>
          <p:cNvPr id="27" name="Graphic 26" descr="Door Closed">
            <a:extLst>
              <a:ext uri="{FF2B5EF4-FFF2-40B4-BE49-F238E27FC236}">
                <a16:creationId xmlns:a16="http://schemas.microsoft.com/office/drawing/2014/main" id="{9AFCCCF8-ABD0-4333-BF0E-0444BFAE52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88320" y="3407343"/>
            <a:ext cx="914400" cy="914400"/>
          </a:xfrm>
          <a:prstGeom prst="rect">
            <a:avLst/>
          </a:prstGeom>
        </p:spPr>
      </p:pic>
      <p:pic>
        <p:nvPicPr>
          <p:cNvPr id="29" name="Graphic 28" descr="Close">
            <a:extLst>
              <a:ext uri="{FF2B5EF4-FFF2-40B4-BE49-F238E27FC236}">
                <a16:creationId xmlns:a16="http://schemas.microsoft.com/office/drawing/2014/main" id="{18F38F83-EB4D-49D3-925A-AD07FB251EE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93855" y="3435818"/>
            <a:ext cx="914400" cy="914400"/>
          </a:xfrm>
          <a:prstGeom prst="rect">
            <a:avLst/>
          </a:prstGeom>
        </p:spPr>
      </p:pic>
      <p:pic>
        <p:nvPicPr>
          <p:cNvPr id="33" name="Graphic 32" descr="Add">
            <a:extLst>
              <a:ext uri="{FF2B5EF4-FFF2-40B4-BE49-F238E27FC236}">
                <a16:creationId xmlns:a16="http://schemas.microsoft.com/office/drawing/2014/main" id="{6F841F11-F48E-44C4-B827-B85E3B8B5C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82500" y="3578319"/>
            <a:ext cx="559061" cy="559061"/>
          </a:xfrm>
          <a:prstGeom prst="rect">
            <a:avLst/>
          </a:prstGeom>
        </p:spPr>
      </p:pic>
      <p:pic>
        <p:nvPicPr>
          <p:cNvPr id="35" name="Graphic 34" descr="Close">
            <a:extLst>
              <a:ext uri="{FF2B5EF4-FFF2-40B4-BE49-F238E27FC236}">
                <a16:creationId xmlns:a16="http://schemas.microsoft.com/office/drawing/2014/main" id="{2F70204D-2FC5-4864-B55C-BCC9FCC629D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963634" y="3795869"/>
            <a:ext cx="188991" cy="18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6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Explore Azure Active Directory (AD)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368122"/>
            <a:ext cx="11018520" cy="5409622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Microsoft Azure’s cloud-based identity and access management service. </a:t>
            </a:r>
          </a:p>
          <a:p>
            <a:pPr marL="0" indent="0">
              <a:buNone/>
            </a:pPr>
            <a:endParaRPr lang="en-US" sz="800" noProof="0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Segoe UI Semilight" pitchFamily="34" charset="0"/>
                <a:cs typeface="Segoe UI Semilight" pitchFamily="34" charset="0"/>
              </a:rPr>
              <a:t>Authentication (employees sign-in to access resources).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800" noProof="0" dirty="0">
              <a:latin typeface="Segoe UI Semilight" pitchFamily="34" charset="0"/>
              <a:cs typeface="Segoe UI Semilight" pitchFamily="34" charset="0"/>
            </a:endParaRP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Segoe UI Semilight" pitchFamily="34" charset="0"/>
                <a:cs typeface="Segoe UI Semilight" pitchFamily="34" charset="0"/>
              </a:rPr>
              <a:t>Single sign-on (SSO).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800" noProof="0" dirty="0">
              <a:latin typeface="Segoe UI Semilight" pitchFamily="34" charset="0"/>
              <a:cs typeface="Segoe UI Semilight" pitchFamily="34" charset="0"/>
            </a:endParaRP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Segoe UI Semilight" pitchFamily="34" charset="0"/>
                <a:cs typeface="Segoe UI Semilight" pitchFamily="34" charset="0"/>
              </a:rPr>
              <a:t>Application management.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800" noProof="0" dirty="0">
              <a:latin typeface="Segoe UI Semilight" pitchFamily="34" charset="0"/>
              <a:cs typeface="Segoe UI Semilight" pitchFamily="34" charset="0"/>
            </a:endParaRP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Business to Business (B2B).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8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Business to Customer (B2C) identity services.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8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Device management.</a:t>
            </a:r>
          </a:p>
        </p:txBody>
      </p:sp>
      <p:pic>
        <p:nvPicPr>
          <p:cNvPr id="3" name="Picture 2" descr="Azure Active Directory icon.">
            <a:extLst>
              <a:ext uri="{FF2B5EF4-FFF2-40B4-BE49-F238E27FC236}">
                <a16:creationId xmlns:a16="http://schemas.microsoft.com/office/drawing/2014/main" id="{632756FD-6D41-413F-946E-5E7916C7A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844" y="2521027"/>
            <a:ext cx="3488956" cy="352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25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Azure Multi-Factor Authentication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740" y="1223347"/>
            <a:ext cx="11018520" cy="908839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Provides additional security for your identities by requiring two or more elements for full authentication. </a:t>
            </a:r>
          </a:p>
        </p:txBody>
      </p:sp>
      <p:pic>
        <p:nvPicPr>
          <p:cNvPr id="3" name="Picture 2" descr="Image of a username and password entry screen, mobile phone, usb key, smart card, image representing various types of biometric authentication, and certificate all in a line, representing how they can all be tied together to provide MFA">
            <a:extLst>
              <a:ext uri="{FF2B5EF4-FFF2-40B4-BE49-F238E27FC236}">
                <a16:creationId xmlns:a16="http://schemas.microsoft.com/office/drawing/2014/main" id="{9BF9CC26-404C-4BDF-84AF-4B9DB2CC76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7849" y="3415328"/>
            <a:ext cx="10485473" cy="262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9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1630325C-28B4-4416-911C-ACE19971F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9378" y="2495085"/>
            <a:ext cx="7297625" cy="4348327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5995" y="1131694"/>
            <a:ext cx="9384447" cy="482798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You will learn the following concepts: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Networking</a:t>
            </a:r>
          </a:p>
          <a:p>
            <a:pPr marL="560241" lvl="1" indent="-336145">
              <a:buFont typeface="Arial" panose="020B0604020202020204" pitchFamily="34" charset="0"/>
              <a:buChar char="•"/>
            </a:pPr>
            <a:r>
              <a:rPr lang="en-US" dirty="0"/>
              <a:t>Defense in depth</a:t>
            </a:r>
          </a:p>
          <a:p>
            <a:pPr marL="560241" lvl="1" indent="-336145">
              <a:buFont typeface="Arial" panose="020B0604020202020204" pitchFamily="34" charset="0"/>
              <a:buChar char="•"/>
            </a:pPr>
            <a:r>
              <a:rPr lang="en-US" dirty="0"/>
              <a:t>Firewalls, DDoS, Network Security Groups, and more</a:t>
            </a:r>
          </a:p>
          <a:p>
            <a:pPr marL="224096" lvl="1"/>
            <a:endParaRPr lang="en-US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Azure Identity</a:t>
            </a:r>
          </a:p>
          <a:p>
            <a:pPr marL="560241" lvl="1" indent="-336145">
              <a:buFont typeface="Arial" panose="020B0604020202020204" pitchFamily="34" charset="0"/>
              <a:buChar char="•"/>
            </a:pPr>
            <a:r>
              <a:rPr lang="en-US" dirty="0"/>
              <a:t>Authentication, Authorization, and MFA</a:t>
            </a:r>
          </a:p>
          <a:p>
            <a:pPr marL="224096" lvl="1"/>
            <a:endParaRPr lang="en-US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Security Tools</a:t>
            </a:r>
          </a:p>
          <a:p>
            <a:pPr marL="560241" lvl="1" indent="-336145">
              <a:buFont typeface="Arial" panose="020B0604020202020204" pitchFamily="34" charset="0"/>
              <a:buChar char="•"/>
            </a:pPr>
            <a:r>
              <a:rPr lang="en-US" dirty="0"/>
              <a:t>Azure Security Center</a:t>
            </a:r>
          </a:p>
          <a:p>
            <a:pPr marL="560241" lvl="1" indent="-336145">
              <a:buFont typeface="Arial" panose="020B0604020202020204" pitchFamily="34" charset="0"/>
              <a:buChar char="•"/>
            </a:pPr>
            <a:r>
              <a:rPr lang="en-US" dirty="0"/>
              <a:t>Information Protection and Advanced Threat Protection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Azure Governance, Compliance, and Monitoring</a:t>
            </a:r>
          </a:p>
          <a:p>
            <a:pPr marL="560241" lvl="1" indent="-336145">
              <a:buFont typeface="Arial" panose="020B0604020202020204" pitchFamily="34" charset="0"/>
              <a:buChar char="•"/>
            </a:pPr>
            <a:r>
              <a:rPr lang="en-US" dirty="0"/>
              <a:t>Policy and Blueprints</a:t>
            </a:r>
          </a:p>
          <a:p>
            <a:pPr marL="560241" lvl="1" indent="-336145">
              <a:buFont typeface="Arial" panose="020B0604020202020204" pitchFamily="34" charset="0"/>
              <a:buChar char="•"/>
            </a:pPr>
            <a:r>
              <a:rPr lang="en-US" dirty="0"/>
              <a:t>Trust Center, Compliance Manager, and Government</a:t>
            </a:r>
          </a:p>
        </p:txBody>
      </p:sp>
    </p:spTree>
    <p:extLst>
      <p:ext uri="{BB962C8B-B14F-4D97-AF65-F5344CB8AC3E}">
        <p14:creationId xmlns:p14="http://schemas.microsoft.com/office/powerpoint/2010/main" val="369474483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3">
            <a:extLst>
              <a:ext uri="{FF2B5EF4-FFF2-40B4-BE49-F238E27FC236}">
                <a16:creationId xmlns:a16="http://schemas.microsoft.com/office/drawing/2014/main" id="{470F02D6-55D5-4FF6-9EF6-8C4133929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82" y="1577517"/>
            <a:ext cx="5428936" cy="1851483"/>
          </a:xfrm>
        </p:spPr>
        <p:txBody>
          <a:bodyPr/>
          <a:lstStyle/>
          <a:p>
            <a:r>
              <a:rPr lang="en-US" dirty="0"/>
              <a:t>Knowledge Check</a:t>
            </a:r>
            <a:br>
              <a:rPr lang="en-US" sz="2353" dirty="0"/>
            </a:br>
            <a:br>
              <a:rPr lang="en-US" sz="2353" dirty="0"/>
            </a:br>
            <a:r>
              <a:rPr lang="en-US" sz="2745" i="1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Populate with instructions to use the polling tool of your choice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848FFA0-B199-4B33-AE03-9A331313BA1D}"/>
              </a:ext>
            </a:extLst>
          </p:cNvPr>
          <p:cNvSpPr txBox="1">
            <a:spLocks/>
          </p:cNvSpPr>
          <p:nvPr/>
        </p:nvSpPr>
        <p:spPr>
          <a:xfrm>
            <a:off x="438397" y="4495996"/>
            <a:ext cx="6272338" cy="1405955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8193" indent="-448193">
              <a:buFont typeface="+mj-lt"/>
              <a:buAutoNum type="arabicPeriod"/>
            </a:pPr>
            <a:r>
              <a:rPr lang="en-US" sz="1961" dirty="0"/>
              <a:t>Use your Smartphones or Mobile Devices</a:t>
            </a:r>
          </a:p>
          <a:p>
            <a:pPr marL="448193" indent="-448193">
              <a:buFont typeface="+mj-lt"/>
              <a:buAutoNum type="arabicPeriod"/>
            </a:pPr>
            <a:r>
              <a:rPr lang="en-US" sz="1961" dirty="0"/>
              <a:t>Go to </a:t>
            </a:r>
            <a:r>
              <a:rPr lang="en-US" sz="1961" i="1" spc="0" dirty="0">
                <a:latin typeface="Segoe UI"/>
              </a:rPr>
              <a:t>(</a:t>
            </a:r>
            <a:r>
              <a:rPr lang="en-US" sz="1961" b="1" i="1" dirty="0">
                <a:solidFill>
                  <a:srgbClr val="0777D3"/>
                </a:solidFill>
              </a:rPr>
              <a:t>insert polling app link of your choice</a:t>
            </a:r>
            <a:r>
              <a:rPr lang="en-US" sz="1961" i="1" spc="0" dirty="0">
                <a:latin typeface="Segoe UI"/>
              </a:rPr>
              <a:t>) </a:t>
            </a:r>
          </a:p>
          <a:p>
            <a:pPr marL="448193" indent="-448193">
              <a:buFont typeface="+mj-lt"/>
              <a:buAutoNum type="arabicPeriod"/>
            </a:pPr>
            <a:r>
              <a:rPr lang="en-US" sz="1961" dirty="0"/>
              <a:t>Enter Code: </a:t>
            </a:r>
            <a:r>
              <a:rPr lang="en-US" sz="1961" b="1" dirty="0">
                <a:solidFill>
                  <a:srgbClr val="0777D3"/>
                </a:solidFill>
              </a:rPr>
              <a:t>123-45-678</a:t>
            </a:r>
          </a:p>
          <a:p>
            <a:pPr marL="448193" indent="-448193">
              <a:buFont typeface="+mj-lt"/>
              <a:buAutoNum type="arabicPeriod"/>
            </a:pPr>
            <a:r>
              <a:rPr lang="en-US" sz="1961" dirty="0"/>
              <a:t>Please participate in the quiz for this section</a:t>
            </a:r>
          </a:p>
          <a:p>
            <a:pPr marL="448193" indent="-448193">
              <a:buFont typeface="+mj-lt"/>
              <a:buAutoNum type="arabicPeriod"/>
            </a:pPr>
            <a:endParaRPr lang="en-US" sz="1961" dirty="0"/>
          </a:p>
          <a:p>
            <a:pPr marL="448193" indent="-448193">
              <a:buFont typeface="+mj-lt"/>
              <a:buAutoNum type="arabicPeriod"/>
            </a:pPr>
            <a:endParaRPr lang="en-US" sz="1961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B7984B9-B462-4088-8ED4-2D32C4AF5D71}"/>
              </a:ext>
            </a:extLst>
          </p:cNvPr>
          <p:cNvSpPr txBox="1">
            <a:spLocks/>
          </p:cNvSpPr>
          <p:nvPr/>
        </p:nvSpPr>
        <p:spPr>
          <a:xfrm>
            <a:off x="438397" y="3429001"/>
            <a:ext cx="6272339" cy="784488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53" dirty="0"/>
              <a:t>Module: </a:t>
            </a:r>
            <a:br>
              <a:rPr lang="en-US" sz="2353" dirty="0"/>
            </a:br>
            <a:r>
              <a:rPr lang="en-US" sz="2353" dirty="0"/>
              <a:t>Core Azure Identity Services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78B16DB-187D-4BB9-8E73-45D2CB3E9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6793" y="1666960"/>
            <a:ext cx="5093057" cy="50930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E6BC9E-0DA8-4C33-99B1-E3054BE275E4}"/>
              </a:ext>
            </a:extLst>
          </p:cNvPr>
          <p:cNvSpPr txBox="1"/>
          <p:nvPr/>
        </p:nvSpPr>
        <p:spPr>
          <a:xfrm>
            <a:off x="8542191" y="2749103"/>
            <a:ext cx="2942259" cy="2622001"/>
          </a:xfrm>
          <a:prstGeom prst="rect">
            <a:avLst/>
          </a:prstGeom>
          <a:solidFill>
            <a:srgbClr val="59B4D9"/>
          </a:solidFill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Which one?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endParaRPr lang="en-US" sz="2353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A). Azure Portal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B). PowerShell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C). Local Tool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endParaRPr lang="en-US" sz="2353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82459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1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25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35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10B4C-9F41-4397-8A28-21EDE42EB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Core Azure Identity Services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092BE-13E2-42EA-8582-CB0284FC3A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80552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n-lt"/>
              </a:rPr>
              <a:t>Identity allows us to maintain a security perimeter, even outside our physical control. With single sign-on and appropriate role-based access configuration, we can always be sure who has the ability to see and manipulate our data and infrastructure.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In this module you learned about: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Authentication versus authorization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Azure Active Directory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Azure Multi-factor authentication (MFA)</a:t>
            </a:r>
          </a:p>
        </p:txBody>
      </p:sp>
    </p:spTree>
    <p:extLst>
      <p:ext uri="{BB962C8B-B14F-4D97-AF65-F5344CB8AC3E}">
        <p14:creationId xmlns:p14="http://schemas.microsoft.com/office/powerpoint/2010/main" val="183451124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033713"/>
            <a:ext cx="9144000" cy="498598"/>
          </a:xfrm>
        </p:spPr>
        <p:txBody>
          <a:bodyPr/>
          <a:lstStyle/>
          <a:p>
            <a:r>
              <a:rPr lang="en-US" dirty="0">
                <a:latin typeface="Segoe UI Semibold (Headings)"/>
              </a:rPr>
              <a:t>Module: Security tools and features</a:t>
            </a:r>
          </a:p>
        </p:txBody>
      </p:sp>
    </p:spTree>
    <p:extLst>
      <p:ext uri="{BB962C8B-B14F-4D97-AF65-F5344CB8AC3E}">
        <p14:creationId xmlns:p14="http://schemas.microsoft.com/office/powerpoint/2010/main" val="424789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4885"/>
          </a:xfrm>
        </p:spPr>
        <p:txBody>
          <a:bodyPr/>
          <a:lstStyle/>
          <a:p>
            <a:r>
              <a:rPr lang="en-US" sz="3200" dirty="0"/>
              <a:t>Security Tools and Features</a:t>
            </a:r>
            <a:br>
              <a:rPr lang="en-US" sz="3200" dirty="0"/>
            </a:br>
            <a:r>
              <a:rPr lang="en-US" sz="3200" dirty="0">
                <a:solidFill>
                  <a:srgbClr val="0078D4"/>
                </a:solidFill>
              </a:rPr>
              <a:t>Introduction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390" y="2368021"/>
            <a:ext cx="11018520" cy="2002343"/>
          </a:xfrm>
        </p:spPr>
        <p:txBody>
          <a:bodyPr/>
          <a:lstStyle/>
          <a:p>
            <a:r>
              <a:rPr lang="en-US" sz="2400" dirty="0"/>
              <a:t>Learning objectives:</a:t>
            </a: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Examine Azure Security Center.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List the capabilities of Azure Key Vault.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Explore Azure Information Protection and Azure Threat Protection.</a:t>
            </a:r>
          </a:p>
        </p:txBody>
      </p:sp>
    </p:spTree>
    <p:extLst>
      <p:ext uri="{BB962C8B-B14F-4D97-AF65-F5344CB8AC3E}">
        <p14:creationId xmlns:p14="http://schemas.microsoft.com/office/powerpoint/2010/main" val="312174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Explore Azure Security Center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9203205" cy="3863494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A monitoring service that provides threat protection across all your Azure, and on-premises, services.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endParaRPr lang="en-US" sz="800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Segoe UI Semilight" pitchFamily="34" charset="0"/>
                <a:cs typeface="Segoe UI Semilight" pitchFamily="34" charset="0"/>
              </a:rPr>
              <a:t>Security recommendations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800" dirty="0">
              <a:latin typeface="Segoe UI Semilight" pitchFamily="34" charset="0"/>
              <a:cs typeface="Segoe UI Semilight" pitchFamily="34" charset="0"/>
            </a:endParaRP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Segoe UI Semilight" pitchFamily="34" charset="0"/>
                <a:cs typeface="Segoe UI Semilight" pitchFamily="34" charset="0"/>
              </a:rPr>
              <a:t>Monitors security settings</a:t>
            </a:r>
          </a:p>
          <a:p>
            <a:pPr lvl="1"/>
            <a:endParaRPr lang="en-US" sz="2800" dirty="0">
              <a:latin typeface="Segoe UI Semilight" pitchFamily="34" charset="0"/>
              <a:cs typeface="Segoe UI Semilight" pitchFamily="34" charset="0"/>
            </a:endParaRP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Segoe UI Semilight" pitchFamily="34" charset="0"/>
                <a:cs typeface="Segoe UI Semilight" pitchFamily="34" charset="0"/>
              </a:rPr>
              <a:t>Automatically applies your security policies</a:t>
            </a:r>
          </a:p>
          <a:p>
            <a:pPr marL="0" indent="0">
              <a:buNone/>
            </a:pPr>
            <a:endParaRPr lang="en-US" sz="2800" noProof="0" dirty="0">
              <a:latin typeface="Segoe UI Semilight" pitchFamily="34" charset="0"/>
              <a:cs typeface="Segoe UI Semilight" pitchFamily="34" charset="0"/>
            </a:endParaRPr>
          </a:p>
        </p:txBody>
      </p:sp>
      <p:pic>
        <p:nvPicPr>
          <p:cNvPr id="4" name="Picture 3" descr="Azure Security Center icon">
            <a:extLst>
              <a:ext uri="{FF2B5EF4-FFF2-40B4-BE49-F238E27FC236}">
                <a16:creationId xmlns:a16="http://schemas.microsoft.com/office/drawing/2014/main" id="{DCC03043-BD46-4F9F-AF26-68C5A9D2719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885" y="2601484"/>
            <a:ext cx="2981509" cy="325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2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Walkthrough: Azure Security Center usage scenarios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861774"/>
          </a:xfrm>
        </p:spPr>
        <p:txBody>
          <a:bodyPr/>
          <a:lstStyle/>
          <a:p>
            <a:r>
              <a:rPr lang="en-IE" dirty="0"/>
              <a:t>You can use Security Center in the </a:t>
            </a:r>
            <a:r>
              <a:rPr lang="en-IE" i="1" dirty="0"/>
              <a:t>Detect</a:t>
            </a:r>
            <a:r>
              <a:rPr lang="en-IE" dirty="0"/>
              <a:t>, </a:t>
            </a:r>
            <a:r>
              <a:rPr lang="en-IE" i="1" dirty="0"/>
              <a:t>Assess</a:t>
            </a:r>
            <a:r>
              <a:rPr lang="en-IE" dirty="0"/>
              <a:t>, and </a:t>
            </a:r>
            <a:r>
              <a:rPr lang="en-IE" i="1" dirty="0"/>
              <a:t>Diagnose</a:t>
            </a:r>
            <a:r>
              <a:rPr lang="en-IE" dirty="0"/>
              <a:t> stages of an incident response. </a:t>
            </a:r>
          </a:p>
        </p:txBody>
      </p:sp>
      <p:pic>
        <p:nvPicPr>
          <p:cNvPr id="3" name="Picture 2" descr="Circular arrows point from the words detect, to assess, to diagnose, to stabilize, to close.">
            <a:extLst>
              <a:ext uri="{FF2B5EF4-FFF2-40B4-BE49-F238E27FC236}">
                <a16:creationId xmlns:a16="http://schemas.microsoft.com/office/drawing/2014/main" id="{9834318F-DB24-4804-A398-2D744FD4A4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04416" y="3081224"/>
            <a:ext cx="8007071" cy="234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0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Explore Azure Key Vault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8A79C-9AAE-4B8D-AA74-7285B8DC12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29844" y="1760971"/>
            <a:ext cx="7962156" cy="4025717"/>
          </a:xfrm>
        </p:spPr>
        <p:txBody>
          <a:bodyPr/>
          <a:lstStyle/>
          <a:p>
            <a:r>
              <a:rPr lang="en-US" dirty="0"/>
              <a:t>Stores application secrets in a centralized cloud location, to securely control access permissions, and access logging.</a:t>
            </a:r>
          </a:p>
          <a:p>
            <a:endParaRPr lang="en-US" dirty="0"/>
          </a:p>
          <a:p>
            <a:pPr marL="0" indent="0">
              <a:buNone/>
            </a:pPr>
            <a:endParaRPr lang="en-US" sz="800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Secrets management.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Key management.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Certificate management.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Storing secrets backed by hardware security modules (HSMs).</a:t>
            </a:r>
          </a:p>
          <a:p>
            <a:endParaRPr lang="en-US" dirty="0"/>
          </a:p>
        </p:txBody>
      </p:sp>
      <p:pic>
        <p:nvPicPr>
          <p:cNvPr id="4" name="Picture 3" descr=" Azure Key Vault icon">
            <a:extLst>
              <a:ext uri="{FF2B5EF4-FFF2-40B4-BE49-F238E27FC236}">
                <a16:creationId xmlns:a16="http://schemas.microsoft.com/office/drawing/2014/main" id="{3940FE5B-E5F1-495B-B1ED-5B6F49BDC20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1" y="1760971"/>
            <a:ext cx="3687118" cy="352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4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0CE92-1D76-4F61-8208-4BBDE2BA1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348564"/>
            <a:ext cx="5325712" cy="1088962"/>
          </a:xfrm>
        </p:spPr>
        <p:txBody>
          <a:bodyPr/>
          <a:lstStyle/>
          <a:p>
            <a:r>
              <a:rPr lang="en-US" dirty="0"/>
              <a:t>Walkthrough – </a:t>
            </a:r>
            <a:r>
              <a:rPr lang="en-IE" dirty="0"/>
              <a:t>Implement Azure Key Vault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7E699-8A7B-44B9-87EE-C5ED24A8C2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3866150"/>
            <a:ext cx="6083300" cy="1231106"/>
          </a:xfrm>
        </p:spPr>
        <p:txBody>
          <a:bodyPr/>
          <a:lstStyle/>
          <a:p>
            <a:pPr marL="228600" lvl="1" indent="0">
              <a:buNone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an Azure Key vault and then create a password secret within the key vault.</a:t>
            </a:r>
            <a:endParaRPr lang="en-IE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742950" lvl="1" indent="-514350">
              <a:buFont typeface="+mj-lt"/>
              <a:buAutoNum type="arabicPeriod"/>
            </a:pPr>
            <a:r>
              <a:rPr lang="en-IE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an Azure key vault.</a:t>
            </a:r>
          </a:p>
          <a:p>
            <a:pPr marL="742950" lvl="1" indent="-514350">
              <a:buFont typeface="+mj-lt"/>
              <a:buAutoNum type="arabicPeriod"/>
            </a:pPr>
            <a:r>
              <a:rPr lang="en-IE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Add a secret to the Azure key vault.</a:t>
            </a:r>
          </a:p>
        </p:txBody>
      </p:sp>
    </p:spTree>
    <p:extLst>
      <p:ext uri="{BB962C8B-B14F-4D97-AF65-F5344CB8AC3E}">
        <p14:creationId xmlns:p14="http://schemas.microsoft.com/office/powerpoint/2010/main" val="1743285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Define Azure Information Protection (AIP)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32089" y="1633610"/>
            <a:ext cx="7689674" cy="4668009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Classifies and protects documents, and emails, by applying labels.</a:t>
            </a:r>
          </a:p>
          <a:p>
            <a:pPr marL="0" indent="0">
              <a:buNone/>
            </a:pPr>
            <a:endParaRPr lang="en-US" noProof="0" dirty="0"/>
          </a:p>
          <a:p>
            <a:pPr marL="457200" lvl="1" indent="-4572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Automatically using rules and conditions defined by administrators.</a:t>
            </a:r>
          </a:p>
          <a:p>
            <a:pPr marL="457200" lvl="1" indent="-45720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57200" lvl="1" indent="-4572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Manually, by users.</a:t>
            </a:r>
          </a:p>
          <a:p>
            <a:pPr marL="457200" lvl="1" indent="-45720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57200" lvl="1" indent="-4572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By combining automatic and manual methods, guided by recommendations.</a:t>
            </a:r>
            <a:endParaRPr lang="en-US" sz="2800" noProof="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4" name="Picture 3" descr="Azure Information Protection icon">
            <a:extLst>
              <a:ext uri="{FF2B5EF4-FFF2-40B4-BE49-F238E27FC236}">
                <a16:creationId xmlns:a16="http://schemas.microsoft.com/office/drawing/2014/main" id="{D8D695EF-83E9-4169-85BA-65AEFF16DCC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838" y="1892478"/>
            <a:ext cx="3973073" cy="397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18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Define Azure Advanced Threat Protection (Azure ATP)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74576" y="1166810"/>
            <a:ext cx="11043117" cy="908839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Cloud-based security solution for identifying, detecting, and investigating advanced threats, compromised identities, and malicious insider actions.</a:t>
            </a:r>
          </a:p>
        </p:txBody>
      </p:sp>
      <p:pic>
        <p:nvPicPr>
          <p:cNvPr id="1026" name="Picture 2" descr="Azure Advanced Threat Protection icon. 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956" y="2270158"/>
            <a:ext cx="5659655" cy="203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7F55F88A-06F8-47D3-9EB3-545898430C63}"/>
              </a:ext>
            </a:extLst>
          </p:cNvPr>
          <p:cNvSpPr txBox="1">
            <a:spLocks/>
          </p:cNvSpPr>
          <p:nvPr/>
        </p:nvSpPr>
        <p:spPr>
          <a:xfrm>
            <a:off x="574576" y="4446601"/>
            <a:ext cx="11043117" cy="2108078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353" kern="1200" spc="-49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98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98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Dedicated </a:t>
            </a:r>
            <a:r>
              <a:rPr lang="en-US" sz="28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portal</a:t>
            </a:r>
            <a: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for monitoring and responding to suspicious activity.</a:t>
            </a:r>
          </a:p>
          <a:p>
            <a:pPr marL="457200" lvl="1" indent="-4572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Sensors </a:t>
            </a:r>
            <a: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installed directly onto your domain controllers.</a:t>
            </a:r>
          </a:p>
          <a:p>
            <a:pPr marL="457200" lvl="1" indent="-4572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Cloud service</a:t>
            </a:r>
            <a: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runs on Azure infrastructure.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36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033713"/>
            <a:ext cx="9144000" cy="498598"/>
          </a:xfrm>
        </p:spPr>
        <p:txBody>
          <a:bodyPr/>
          <a:lstStyle/>
          <a:p>
            <a:r>
              <a:rPr lang="en-US" dirty="0">
                <a:latin typeface="Segoe UI Semibold (Headings)"/>
              </a:rPr>
              <a:t>Module: Securing network connectivity</a:t>
            </a:r>
          </a:p>
        </p:txBody>
      </p:sp>
    </p:spTree>
    <p:extLst>
      <p:ext uri="{BB962C8B-B14F-4D97-AF65-F5344CB8AC3E}">
        <p14:creationId xmlns:p14="http://schemas.microsoft.com/office/powerpoint/2010/main" val="260570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Icon of a computer monitor with some pseudo text and sample quiz questions being displayed.">
            <a:extLst>
              <a:ext uri="{FF2B5EF4-FFF2-40B4-BE49-F238E27FC236}">
                <a16:creationId xmlns:a16="http://schemas.microsoft.com/office/drawing/2014/main" id="{57D604B5-314A-42DC-8473-178D0D294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56597" y="2486570"/>
            <a:ext cx="4657986" cy="42853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499B12-E135-4D51-B2C6-1AA1C6D8AFE6}"/>
              </a:ext>
            </a:extLst>
          </p:cNvPr>
          <p:cNvSpPr txBox="1"/>
          <p:nvPr/>
        </p:nvSpPr>
        <p:spPr>
          <a:xfrm>
            <a:off x="9325309" y="3027147"/>
            <a:ext cx="2608347" cy="222070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Which one?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endParaRPr lang="en-US" sz="2353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A). Azure Portal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B). PowerShell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C). Local Tool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08C814-1FA1-41D2-8120-0784BFAB6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669" y="3027147"/>
            <a:ext cx="1583442" cy="2302847"/>
          </a:xfrm>
          <a:prstGeom prst="rect">
            <a:avLst/>
          </a:prstGeom>
        </p:spPr>
      </p:pic>
      <p:sp>
        <p:nvSpPr>
          <p:cNvPr id="15" name="Title 3">
            <a:extLst>
              <a:ext uri="{FF2B5EF4-FFF2-40B4-BE49-F238E27FC236}">
                <a16:creationId xmlns:a16="http://schemas.microsoft.com/office/drawing/2014/main" id="{470F02D6-55D5-4FF6-9EF6-8C4133929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82" y="1577517"/>
            <a:ext cx="5428936" cy="1851483"/>
          </a:xfrm>
        </p:spPr>
        <p:txBody>
          <a:bodyPr/>
          <a:lstStyle/>
          <a:p>
            <a:r>
              <a:rPr lang="en-US" dirty="0"/>
              <a:t>Knowledge Check</a:t>
            </a:r>
            <a:br>
              <a:rPr lang="en-US" sz="2353" dirty="0"/>
            </a:br>
            <a:br>
              <a:rPr lang="en-US" sz="2353" dirty="0"/>
            </a:br>
            <a:r>
              <a:rPr lang="en-US" sz="2745" i="1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Populate with instructions to use the polling tool of your choice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848FFA0-B199-4B33-AE03-9A331313BA1D}"/>
              </a:ext>
            </a:extLst>
          </p:cNvPr>
          <p:cNvSpPr txBox="1">
            <a:spLocks/>
          </p:cNvSpPr>
          <p:nvPr/>
        </p:nvSpPr>
        <p:spPr>
          <a:xfrm>
            <a:off x="438398" y="4495996"/>
            <a:ext cx="5413394" cy="1405955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8193" indent="-448193">
              <a:buFont typeface="+mj-lt"/>
              <a:buAutoNum type="arabicPeriod"/>
            </a:pPr>
            <a:r>
              <a:rPr lang="en-US" sz="1961" dirty="0"/>
              <a:t>Use your Smartphones or Mobile Devices</a:t>
            </a:r>
          </a:p>
          <a:p>
            <a:pPr marL="448193" indent="-448193">
              <a:buFont typeface="+mj-lt"/>
              <a:buAutoNum type="arabicPeriod"/>
            </a:pPr>
            <a:r>
              <a:rPr lang="en-US" sz="1961" dirty="0"/>
              <a:t>Go to </a:t>
            </a:r>
            <a:r>
              <a:rPr lang="en-US" sz="1961" i="1" dirty="0"/>
              <a:t>(</a:t>
            </a:r>
            <a:r>
              <a:rPr lang="en-US" sz="1961" b="1" i="1" dirty="0">
                <a:solidFill>
                  <a:srgbClr val="0777D3"/>
                </a:solidFill>
              </a:rPr>
              <a:t>insert polling app link of your choice</a:t>
            </a:r>
            <a:r>
              <a:rPr lang="en-US" sz="1961" i="1" dirty="0"/>
              <a:t>)</a:t>
            </a:r>
            <a:r>
              <a:rPr lang="en-US" sz="1961" dirty="0"/>
              <a:t> Enter Code: </a:t>
            </a:r>
            <a:r>
              <a:rPr lang="en-US" sz="1961" b="1" dirty="0">
                <a:solidFill>
                  <a:srgbClr val="0777D3"/>
                </a:solidFill>
              </a:rPr>
              <a:t>123-45-678</a:t>
            </a:r>
          </a:p>
          <a:p>
            <a:pPr marL="448193" indent="-448193">
              <a:buFont typeface="+mj-lt"/>
              <a:buAutoNum type="arabicPeriod"/>
            </a:pPr>
            <a:r>
              <a:rPr lang="en-US" sz="1961" dirty="0"/>
              <a:t>Please participate in the quiz for this section</a:t>
            </a:r>
          </a:p>
          <a:p>
            <a:pPr marL="448193" indent="-448193">
              <a:buFont typeface="+mj-lt"/>
              <a:buAutoNum type="arabicPeriod"/>
            </a:pPr>
            <a:endParaRPr lang="en-US" sz="1961" dirty="0"/>
          </a:p>
          <a:p>
            <a:pPr marL="448193" indent="-448193">
              <a:buFont typeface="+mj-lt"/>
              <a:buAutoNum type="arabicPeriod"/>
            </a:pPr>
            <a:endParaRPr lang="en-US" sz="1961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B7984B9-B462-4088-8ED4-2D32C4AF5D71}"/>
              </a:ext>
            </a:extLst>
          </p:cNvPr>
          <p:cNvSpPr txBox="1">
            <a:spLocks/>
          </p:cNvSpPr>
          <p:nvPr/>
        </p:nvSpPr>
        <p:spPr>
          <a:xfrm>
            <a:off x="438398" y="3429000"/>
            <a:ext cx="6272339" cy="784488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53" dirty="0"/>
              <a:t>Module: </a:t>
            </a:r>
            <a:br>
              <a:rPr lang="en-US" sz="2353" dirty="0"/>
            </a:br>
            <a:r>
              <a:rPr lang="en-US" sz="2353" dirty="0"/>
              <a:t>Security Tools and Features</a:t>
            </a:r>
          </a:p>
        </p:txBody>
      </p:sp>
    </p:spTree>
    <p:extLst>
      <p:ext uri="{BB962C8B-B14F-4D97-AF65-F5344CB8AC3E}">
        <p14:creationId xmlns:p14="http://schemas.microsoft.com/office/powerpoint/2010/main" val="995133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1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25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35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10B4C-9F41-4397-8A28-21EDE42EB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Security Tools and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092BE-13E2-42EA-8582-CB0284FC3A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80552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This module is only introductory. Security is a deep and complex topic, so whatever your cloud approach, an ongoing security education is necessary. But this module should get you started in the right direction.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We explored: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Azure Security Center.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Azure Key Vault.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Azure Information Protection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Azure Threat Protection.</a:t>
            </a:r>
          </a:p>
        </p:txBody>
      </p:sp>
    </p:spTree>
    <p:extLst>
      <p:ext uri="{BB962C8B-B14F-4D97-AF65-F5344CB8AC3E}">
        <p14:creationId xmlns:p14="http://schemas.microsoft.com/office/powerpoint/2010/main" val="255554299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033713"/>
            <a:ext cx="9144000" cy="498598"/>
          </a:xfrm>
        </p:spPr>
        <p:txBody>
          <a:bodyPr/>
          <a:lstStyle/>
          <a:p>
            <a:r>
              <a:rPr lang="en-US" dirty="0">
                <a:latin typeface="Segoe UI Semibold (Headings)"/>
              </a:rPr>
              <a:t>Module: Azure Governance methodologies</a:t>
            </a:r>
          </a:p>
        </p:txBody>
      </p:sp>
    </p:spTree>
    <p:extLst>
      <p:ext uri="{BB962C8B-B14F-4D97-AF65-F5344CB8AC3E}">
        <p14:creationId xmlns:p14="http://schemas.microsoft.com/office/powerpoint/2010/main" val="44235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4885"/>
          </a:xfrm>
        </p:spPr>
        <p:txBody>
          <a:bodyPr/>
          <a:lstStyle/>
          <a:p>
            <a:r>
              <a:rPr lang="en-US" sz="3200" dirty="0"/>
              <a:t>Azure Governance Methodologies</a:t>
            </a:r>
            <a:br>
              <a:rPr lang="en-US" sz="3200" dirty="0"/>
            </a:br>
            <a:r>
              <a:rPr lang="en-US" sz="3200" dirty="0">
                <a:solidFill>
                  <a:srgbClr val="0078D4"/>
                </a:solidFill>
              </a:rPr>
              <a:t>Introduction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390" y="2368021"/>
            <a:ext cx="11018520" cy="2364430"/>
          </a:xfrm>
        </p:spPr>
        <p:txBody>
          <a:bodyPr/>
          <a:lstStyle/>
          <a:p>
            <a:r>
              <a:rPr lang="en-US" sz="2400" dirty="0"/>
              <a:t>Learning objectives:</a:t>
            </a: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Apply policies to control and audit resource creation.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Learn how role-based security can fine-tune access to your resources.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Review Microsoft's policies and privacy guarantees.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Learn how to monitor your resources.</a:t>
            </a:r>
          </a:p>
        </p:txBody>
      </p:sp>
    </p:spTree>
    <p:extLst>
      <p:ext uri="{BB962C8B-B14F-4D97-AF65-F5344CB8AC3E}">
        <p14:creationId xmlns:p14="http://schemas.microsoft.com/office/powerpoint/2010/main" val="26093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Define Azure Policy</a:t>
            </a:r>
          </a:p>
        </p:txBody>
      </p:sp>
      <p:pic>
        <p:nvPicPr>
          <p:cNvPr id="4" name="Picture 3" descr="Azure Policy icon. ">
            <a:extLst>
              <a:ext uri="{FF2B5EF4-FFF2-40B4-BE49-F238E27FC236}">
                <a16:creationId xmlns:a16="http://schemas.microsoft.com/office/drawing/2014/main" id="{A1199454-6EBB-473B-A542-21830179E44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75" y="1667576"/>
            <a:ext cx="4264914" cy="39177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100A64-F5C0-40D4-BE73-B8688BB6BAF2}"/>
              </a:ext>
            </a:extLst>
          </p:cNvPr>
          <p:cNvSpPr txBox="1"/>
          <p:nvPr/>
        </p:nvSpPr>
        <p:spPr>
          <a:xfrm>
            <a:off x="5046254" y="2575291"/>
            <a:ext cx="6619565" cy="301005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Policy is a service to create, assign, and, manage policies. These policies enforce different rules and effects over your resources, so those resources stay compliant with your corporate standards and service-level agreements (SLAs).</a:t>
            </a:r>
          </a:p>
        </p:txBody>
      </p:sp>
    </p:spTree>
    <p:extLst>
      <p:ext uri="{BB962C8B-B14F-4D97-AF65-F5344CB8AC3E}">
        <p14:creationId xmlns:p14="http://schemas.microsoft.com/office/powerpoint/2010/main" val="219547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Implementing Azure Policy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871E6940-965B-468E-95B2-E73F4D4358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5994" y="3887350"/>
            <a:ext cx="11018520" cy="1895904"/>
          </a:xfrm>
        </p:spPr>
        <p:txBody>
          <a:bodyPr/>
          <a:lstStyle/>
          <a:p>
            <a:r>
              <a:rPr lang="en-US" dirty="0"/>
              <a:t>A policy definition expresses what to evaluate and what action to take. </a:t>
            </a:r>
          </a:p>
          <a:p>
            <a:r>
              <a:rPr lang="en-US" dirty="0"/>
              <a:t>Implement your policy definition by assigning it to a group of resources.</a:t>
            </a:r>
          </a:p>
          <a:p>
            <a:r>
              <a:rPr lang="en-US" dirty="0"/>
              <a:t>Review the results. Results are either compliant or non-compliant.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50AA608-FD9A-4DB0-A877-532B2DBD6918}"/>
              </a:ext>
            </a:extLst>
          </p:cNvPr>
          <p:cNvGrpSpPr/>
          <p:nvPr/>
        </p:nvGrpSpPr>
        <p:grpSpPr>
          <a:xfrm>
            <a:off x="973424" y="1975439"/>
            <a:ext cx="10083728" cy="995211"/>
            <a:chOff x="877172" y="1485308"/>
            <a:chExt cx="10083728" cy="995211"/>
          </a:xfrm>
        </p:grpSpPr>
        <p:sp>
          <p:nvSpPr>
            <p:cNvPr id="33" name="Freeform: Shape 32" descr="Flowchart of the three steps described in the topic. ">
              <a:extLst>
                <a:ext uri="{FF2B5EF4-FFF2-40B4-BE49-F238E27FC236}">
                  <a16:creationId xmlns:a16="http://schemas.microsoft.com/office/drawing/2014/main" id="{B12F4645-B73D-4B68-9022-BFCE1F7E9D5B}"/>
                </a:ext>
              </a:extLst>
            </p:cNvPr>
            <p:cNvSpPr/>
            <p:nvPr/>
          </p:nvSpPr>
          <p:spPr>
            <a:xfrm>
              <a:off x="4090882" y="1507341"/>
              <a:ext cx="3366793" cy="973178"/>
            </a:xfrm>
            <a:custGeom>
              <a:avLst/>
              <a:gdLst>
                <a:gd name="connsiteX0" fmla="*/ 0 w 1171415"/>
                <a:gd name="connsiteY0" fmla="*/ 110111 h 660653"/>
                <a:gd name="connsiteX1" fmla="*/ 110111 w 1171415"/>
                <a:gd name="connsiteY1" fmla="*/ 0 h 660653"/>
                <a:gd name="connsiteX2" fmla="*/ 1061304 w 1171415"/>
                <a:gd name="connsiteY2" fmla="*/ 0 h 660653"/>
                <a:gd name="connsiteX3" fmla="*/ 1171415 w 1171415"/>
                <a:gd name="connsiteY3" fmla="*/ 110111 h 660653"/>
                <a:gd name="connsiteX4" fmla="*/ 1171415 w 1171415"/>
                <a:gd name="connsiteY4" fmla="*/ 550542 h 660653"/>
                <a:gd name="connsiteX5" fmla="*/ 1061304 w 1171415"/>
                <a:gd name="connsiteY5" fmla="*/ 660653 h 660653"/>
                <a:gd name="connsiteX6" fmla="*/ 110111 w 1171415"/>
                <a:gd name="connsiteY6" fmla="*/ 660653 h 660653"/>
                <a:gd name="connsiteX7" fmla="*/ 0 w 1171415"/>
                <a:gd name="connsiteY7" fmla="*/ 550542 h 660653"/>
                <a:gd name="connsiteX8" fmla="*/ 0 w 1171415"/>
                <a:gd name="connsiteY8" fmla="*/ 110111 h 660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1415" h="660653">
                  <a:moveTo>
                    <a:pt x="0" y="110111"/>
                  </a:moveTo>
                  <a:cubicBezTo>
                    <a:pt x="0" y="49298"/>
                    <a:pt x="49298" y="0"/>
                    <a:pt x="110111" y="0"/>
                  </a:cubicBezTo>
                  <a:lnTo>
                    <a:pt x="1061304" y="0"/>
                  </a:lnTo>
                  <a:cubicBezTo>
                    <a:pt x="1122117" y="0"/>
                    <a:pt x="1171415" y="49298"/>
                    <a:pt x="1171415" y="110111"/>
                  </a:cubicBezTo>
                  <a:lnTo>
                    <a:pt x="1171415" y="550542"/>
                  </a:lnTo>
                  <a:cubicBezTo>
                    <a:pt x="1171415" y="611355"/>
                    <a:pt x="1122117" y="660653"/>
                    <a:pt x="1061304" y="660653"/>
                  </a:cubicBezTo>
                  <a:lnTo>
                    <a:pt x="110111" y="660653"/>
                  </a:lnTo>
                  <a:cubicBezTo>
                    <a:pt x="49298" y="660653"/>
                    <a:pt x="0" y="611355"/>
                    <a:pt x="0" y="550542"/>
                  </a:cubicBezTo>
                  <a:lnTo>
                    <a:pt x="0" y="110111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7970" tIns="77970" rIns="77970" bIns="7797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>
                  <a:solidFill>
                    <a:schemeClr val="accent2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Assign the definition to resources </a:t>
              </a:r>
              <a:endParaRPr lang="en-US" sz="2800" b="1" kern="1200" dirty="0">
                <a:solidFill>
                  <a:schemeClr val="accent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AB841B4-55FD-441C-8169-666C6786B2BE}"/>
                </a:ext>
              </a:extLst>
            </p:cNvPr>
            <p:cNvSpPr/>
            <p:nvPr/>
          </p:nvSpPr>
          <p:spPr>
            <a:xfrm>
              <a:off x="8020819" y="1507341"/>
              <a:ext cx="2940081" cy="973178"/>
            </a:xfrm>
            <a:custGeom>
              <a:avLst/>
              <a:gdLst>
                <a:gd name="connsiteX0" fmla="*/ 0 w 1171415"/>
                <a:gd name="connsiteY0" fmla="*/ 110111 h 660653"/>
                <a:gd name="connsiteX1" fmla="*/ 110111 w 1171415"/>
                <a:gd name="connsiteY1" fmla="*/ 0 h 660653"/>
                <a:gd name="connsiteX2" fmla="*/ 1061304 w 1171415"/>
                <a:gd name="connsiteY2" fmla="*/ 0 h 660653"/>
                <a:gd name="connsiteX3" fmla="*/ 1171415 w 1171415"/>
                <a:gd name="connsiteY3" fmla="*/ 110111 h 660653"/>
                <a:gd name="connsiteX4" fmla="*/ 1171415 w 1171415"/>
                <a:gd name="connsiteY4" fmla="*/ 550542 h 660653"/>
                <a:gd name="connsiteX5" fmla="*/ 1061304 w 1171415"/>
                <a:gd name="connsiteY5" fmla="*/ 660653 h 660653"/>
                <a:gd name="connsiteX6" fmla="*/ 110111 w 1171415"/>
                <a:gd name="connsiteY6" fmla="*/ 660653 h 660653"/>
                <a:gd name="connsiteX7" fmla="*/ 0 w 1171415"/>
                <a:gd name="connsiteY7" fmla="*/ 550542 h 660653"/>
                <a:gd name="connsiteX8" fmla="*/ 0 w 1171415"/>
                <a:gd name="connsiteY8" fmla="*/ 110111 h 660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1415" h="660653">
                  <a:moveTo>
                    <a:pt x="0" y="110111"/>
                  </a:moveTo>
                  <a:cubicBezTo>
                    <a:pt x="0" y="49298"/>
                    <a:pt x="49298" y="0"/>
                    <a:pt x="110111" y="0"/>
                  </a:cubicBezTo>
                  <a:lnTo>
                    <a:pt x="1061304" y="0"/>
                  </a:lnTo>
                  <a:cubicBezTo>
                    <a:pt x="1122117" y="0"/>
                    <a:pt x="1171415" y="49298"/>
                    <a:pt x="1171415" y="110111"/>
                  </a:cubicBezTo>
                  <a:lnTo>
                    <a:pt x="1171415" y="550542"/>
                  </a:lnTo>
                  <a:cubicBezTo>
                    <a:pt x="1171415" y="611355"/>
                    <a:pt x="1122117" y="660653"/>
                    <a:pt x="1061304" y="660653"/>
                  </a:cubicBezTo>
                  <a:lnTo>
                    <a:pt x="110111" y="660653"/>
                  </a:lnTo>
                  <a:cubicBezTo>
                    <a:pt x="49298" y="660653"/>
                    <a:pt x="0" y="611355"/>
                    <a:pt x="0" y="550542"/>
                  </a:cubicBezTo>
                  <a:lnTo>
                    <a:pt x="0" y="110111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7970" tIns="77970" rIns="77970" bIns="7797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b="0" kern="1200" dirty="0">
                  <a:solidFill>
                    <a:schemeClr val="accent2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Review the evaluation results</a:t>
              </a:r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1BB5B077-F1BD-47AC-A835-CC465E8ED5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628045" y="1694898"/>
              <a:ext cx="426712" cy="553998"/>
            </a:xfrm>
            <a:prstGeom prst="righ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0A7EE8BE-9265-4BB5-9416-7470A76E5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572073" y="1674465"/>
              <a:ext cx="426712" cy="553998"/>
            </a:xfrm>
            <a:prstGeom prst="righ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5F396A5-F178-4E18-900F-C1B60BD0B3E6}"/>
                </a:ext>
              </a:extLst>
            </p:cNvPr>
            <p:cNvSpPr/>
            <p:nvPr/>
          </p:nvSpPr>
          <p:spPr>
            <a:xfrm>
              <a:off x="877172" y="1485308"/>
              <a:ext cx="2940081" cy="973178"/>
            </a:xfrm>
            <a:custGeom>
              <a:avLst/>
              <a:gdLst>
                <a:gd name="connsiteX0" fmla="*/ 0 w 1171415"/>
                <a:gd name="connsiteY0" fmla="*/ 110111 h 660653"/>
                <a:gd name="connsiteX1" fmla="*/ 110111 w 1171415"/>
                <a:gd name="connsiteY1" fmla="*/ 0 h 660653"/>
                <a:gd name="connsiteX2" fmla="*/ 1061304 w 1171415"/>
                <a:gd name="connsiteY2" fmla="*/ 0 h 660653"/>
                <a:gd name="connsiteX3" fmla="*/ 1171415 w 1171415"/>
                <a:gd name="connsiteY3" fmla="*/ 110111 h 660653"/>
                <a:gd name="connsiteX4" fmla="*/ 1171415 w 1171415"/>
                <a:gd name="connsiteY4" fmla="*/ 550542 h 660653"/>
                <a:gd name="connsiteX5" fmla="*/ 1061304 w 1171415"/>
                <a:gd name="connsiteY5" fmla="*/ 660653 h 660653"/>
                <a:gd name="connsiteX6" fmla="*/ 110111 w 1171415"/>
                <a:gd name="connsiteY6" fmla="*/ 660653 h 660653"/>
                <a:gd name="connsiteX7" fmla="*/ 0 w 1171415"/>
                <a:gd name="connsiteY7" fmla="*/ 550542 h 660653"/>
                <a:gd name="connsiteX8" fmla="*/ 0 w 1171415"/>
                <a:gd name="connsiteY8" fmla="*/ 110111 h 660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1415" h="660653">
                  <a:moveTo>
                    <a:pt x="0" y="110111"/>
                  </a:moveTo>
                  <a:cubicBezTo>
                    <a:pt x="0" y="49298"/>
                    <a:pt x="49298" y="0"/>
                    <a:pt x="110111" y="0"/>
                  </a:cubicBezTo>
                  <a:lnTo>
                    <a:pt x="1061304" y="0"/>
                  </a:lnTo>
                  <a:cubicBezTo>
                    <a:pt x="1122117" y="0"/>
                    <a:pt x="1171415" y="49298"/>
                    <a:pt x="1171415" y="110111"/>
                  </a:cubicBezTo>
                  <a:lnTo>
                    <a:pt x="1171415" y="550542"/>
                  </a:lnTo>
                  <a:cubicBezTo>
                    <a:pt x="1171415" y="611355"/>
                    <a:pt x="1122117" y="660653"/>
                    <a:pt x="1061304" y="660653"/>
                  </a:cubicBezTo>
                  <a:lnTo>
                    <a:pt x="110111" y="660653"/>
                  </a:lnTo>
                  <a:cubicBezTo>
                    <a:pt x="49298" y="660653"/>
                    <a:pt x="0" y="611355"/>
                    <a:pt x="0" y="550542"/>
                  </a:cubicBezTo>
                  <a:lnTo>
                    <a:pt x="0" y="110111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7970" tIns="77970" rIns="77970" bIns="7797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>
                  <a:solidFill>
                    <a:schemeClr val="accent2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Create a policy 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284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95964" y="457200"/>
            <a:ext cx="11018520" cy="553998"/>
          </a:xfrm>
        </p:spPr>
        <p:txBody>
          <a:bodyPr/>
          <a:lstStyle/>
          <a:p>
            <a:r>
              <a:rPr lang="en-US" noProof="0" dirty="0"/>
              <a:t>Define Policy Initiatives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740" y="3643122"/>
            <a:ext cx="11179274" cy="318856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Policy Initiatives work with Azure Policies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Initiative definitions g</a:t>
            </a:r>
            <a: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roup multiple policy definitions into a single unit, to track compliance at a higher scope. For example, one initiative can monitor all your Azure Security Center recommendations.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Initiative assignments </a:t>
            </a:r>
            <a: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are assigned to a specific scope and reduce the need to make an initiative definition for each scope. </a:t>
            </a:r>
            <a:endParaRPr lang="en-US" sz="2800" noProof="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4" name="Picture 3" descr="Policy definitions are grouped in an Initiative Definition and then using an Initiative Assignment are associated with resources. ">
            <a:extLst>
              <a:ext uri="{FF2B5EF4-FFF2-40B4-BE49-F238E27FC236}">
                <a16:creationId xmlns:a16="http://schemas.microsoft.com/office/drawing/2014/main" id="{C1883941-2F2C-44B5-928E-FB7D30069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381" y="1255299"/>
            <a:ext cx="7343889" cy="220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7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Walkthrough - Create an Azure Policy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A80702F-1F1F-4122-9720-FE45ECAD65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964162"/>
          </a:xfrm>
        </p:spPr>
        <p:txBody>
          <a:bodyPr/>
          <a:lstStyle/>
          <a:p>
            <a:pPr marL="228600" lvl="1" indent="0">
              <a:buNone/>
            </a:pPr>
            <a: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an Azure Policy to restrict deployment of Azure resources to a specific location.</a:t>
            </a:r>
          </a:p>
          <a:p>
            <a:pPr marL="742950" lvl="1" indent="-514350">
              <a:buFont typeface="+mj-lt"/>
              <a:buAutoNum type="arabicPeriod"/>
            </a:pPr>
            <a: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a policy assignment.</a:t>
            </a:r>
          </a:p>
          <a:p>
            <a:pPr marL="742950" lvl="1" indent="-514350">
              <a:buFont typeface="+mj-lt"/>
              <a:buAutoNum type="arabicPeriod"/>
            </a:pPr>
            <a: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Test the allowed location policy.</a:t>
            </a:r>
          </a:p>
          <a:p>
            <a:pPr marL="742950" lvl="1" indent="-514350">
              <a:buFont typeface="+mj-lt"/>
              <a:buAutoNum type="arabicPeriod"/>
            </a:pPr>
            <a: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Delete the policy assignment.</a:t>
            </a:r>
          </a:p>
          <a:p>
            <a:pPr marL="228600" lvl="1" indent="0">
              <a:buNone/>
            </a:pPr>
            <a:endParaRPr lang="en-US" sz="28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28600" lvl="1" indent="0">
              <a:buNone/>
            </a:pPr>
            <a:endParaRPr lang="en-US" sz="28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28600" lvl="1" indent="0">
              <a:buNone/>
            </a:pPr>
            <a:endParaRPr lang="en-US" sz="28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899728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Explore Role-based access control (RBAC)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5509610" cy="361945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Fine-grained access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Segregate duties within your team and grant only the amount of access to users that they need to perform their jobs.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Enables allowing or disallowing access to the Azure portal, and controlling access to resources.</a:t>
            </a:r>
          </a:p>
        </p:txBody>
      </p:sp>
      <p:grpSp>
        <p:nvGrpSpPr>
          <p:cNvPr id="7" name="Group 6" descr="Users, apps, and user groups are shown using Azure Active Directory to access an Azure subscription with resource groups. ">
            <a:extLst>
              <a:ext uri="{FF2B5EF4-FFF2-40B4-BE49-F238E27FC236}">
                <a16:creationId xmlns:a16="http://schemas.microsoft.com/office/drawing/2014/main" id="{70B0E3CB-0EC7-411F-8A0B-4DAAECFD6F02}"/>
              </a:ext>
            </a:extLst>
          </p:cNvPr>
          <p:cNvGrpSpPr/>
          <p:nvPr/>
        </p:nvGrpSpPr>
        <p:grpSpPr>
          <a:xfrm>
            <a:off x="6422571" y="1188720"/>
            <a:ext cx="5428030" cy="4101737"/>
            <a:chOff x="6145148" y="1188720"/>
            <a:chExt cx="5705453" cy="426115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2A2A828-8E9B-40C6-B14E-6C4A45470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5901" y="3638169"/>
              <a:ext cx="542676" cy="54267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13A3BAA-233D-47EE-AFBA-254E99117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5148" y="3638169"/>
              <a:ext cx="542676" cy="542676"/>
            </a:xfrm>
            <a:prstGeom prst="rect">
              <a:avLst/>
            </a:prstGeom>
          </p:spPr>
        </p:pic>
        <p:sp>
          <p:nvSpPr>
            <p:cNvPr id="10" name="Freeform 30">
              <a:extLst>
                <a:ext uri="{FF2B5EF4-FFF2-40B4-BE49-F238E27FC236}">
                  <a16:creationId xmlns:a16="http://schemas.microsoft.com/office/drawing/2014/main" id="{DC23977A-8C5E-4ECD-A1D0-62EE1BF9FAF3}"/>
                </a:ext>
              </a:extLst>
            </p:cNvPr>
            <p:cNvSpPr/>
            <p:nvPr/>
          </p:nvSpPr>
          <p:spPr>
            <a:xfrm>
              <a:off x="7206998" y="1739900"/>
              <a:ext cx="3022600" cy="1892300"/>
            </a:xfrm>
            <a:custGeom>
              <a:avLst/>
              <a:gdLst>
                <a:gd name="connsiteX0" fmla="*/ 0 w 3022600"/>
                <a:gd name="connsiteY0" fmla="*/ 1892300 h 1892300"/>
                <a:gd name="connsiteX1" fmla="*/ 0 w 3022600"/>
                <a:gd name="connsiteY1" fmla="*/ 0 h 1892300"/>
                <a:gd name="connsiteX2" fmla="*/ 3022600 w 3022600"/>
                <a:gd name="connsiteY2" fmla="*/ 0 h 1892300"/>
                <a:gd name="connsiteX3" fmla="*/ 3022600 w 3022600"/>
                <a:gd name="connsiteY3" fmla="*/ 1562100 h 189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600" h="1892300">
                  <a:moveTo>
                    <a:pt x="0" y="1892300"/>
                  </a:moveTo>
                  <a:lnTo>
                    <a:pt x="0" y="0"/>
                  </a:lnTo>
                  <a:lnTo>
                    <a:pt x="3022600" y="0"/>
                  </a:lnTo>
                  <a:lnTo>
                    <a:pt x="3022600" y="1562100"/>
                  </a:lnTo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" name="Freeform 31">
              <a:extLst>
                <a:ext uri="{FF2B5EF4-FFF2-40B4-BE49-F238E27FC236}">
                  <a16:creationId xmlns:a16="http://schemas.microsoft.com/office/drawing/2014/main" id="{80D6E929-CA03-4664-9537-A06A9D35863F}"/>
                </a:ext>
              </a:extLst>
            </p:cNvPr>
            <p:cNvSpPr/>
            <p:nvPr/>
          </p:nvSpPr>
          <p:spPr>
            <a:xfrm>
              <a:off x="6414998" y="3224213"/>
              <a:ext cx="1583022" cy="419100"/>
            </a:xfrm>
            <a:custGeom>
              <a:avLst/>
              <a:gdLst>
                <a:gd name="connsiteX0" fmla="*/ 0 w 1628775"/>
                <a:gd name="connsiteY0" fmla="*/ 404812 h 419100"/>
                <a:gd name="connsiteX1" fmla="*/ 0 w 1628775"/>
                <a:gd name="connsiteY1" fmla="*/ 0 h 419100"/>
                <a:gd name="connsiteX2" fmla="*/ 1628775 w 1628775"/>
                <a:gd name="connsiteY2" fmla="*/ 0 h 419100"/>
                <a:gd name="connsiteX3" fmla="*/ 1628775 w 1628775"/>
                <a:gd name="connsiteY3" fmla="*/ 41910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419100">
                  <a:moveTo>
                    <a:pt x="0" y="404812"/>
                  </a:moveTo>
                  <a:lnTo>
                    <a:pt x="0" y="0"/>
                  </a:lnTo>
                  <a:lnTo>
                    <a:pt x="1628775" y="0"/>
                  </a:lnTo>
                  <a:lnTo>
                    <a:pt x="1628775" y="419100"/>
                  </a:lnTo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8342C213-7970-481F-81D3-AD56ABF607AF}"/>
                </a:ext>
              </a:extLst>
            </p:cNvPr>
            <p:cNvSpPr/>
            <p:nvPr/>
          </p:nvSpPr>
          <p:spPr>
            <a:xfrm>
              <a:off x="10496460" y="3454400"/>
              <a:ext cx="376238" cy="1558777"/>
            </a:xfrm>
            <a:custGeom>
              <a:avLst/>
              <a:gdLst>
                <a:gd name="connsiteX0" fmla="*/ 0 w 466725"/>
                <a:gd name="connsiteY0" fmla="*/ 0 h 1481137"/>
                <a:gd name="connsiteX1" fmla="*/ 309563 w 466725"/>
                <a:gd name="connsiteY1" fmla="*/ 0 h 1481137"/>
                <a:gd name="connsiteX2" fmla="*/ 309563 w 466725"/>
                <a:gd name="connsiteY2" fmla="*/ 1481137 h 1481137"/>
                <a:gd name="connsiteX3" fmla="*/ 466725 w 466725"/>
                <a:gd name="connsiteY3" fmla="*/ 1481137 h 14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6725" h="1481137">
                  <a:moveTo>
                    <a:pt x="0" y="0"/>
                  </a:moveTo>
                  <a:lnTo>
                    <a:pt x="309563" y="0"/>
                  </a:lnTo>
                  <a:lnTo>
                    <a:pt x="309563" y="1481137"/>
                  </a:lnTo>
                  <a:lnTo>
                    <a:pt x="466725" y="1481137"/>
                  </a:lnTo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908310F-B467-40E9-9339-679122D9A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0445" y="1188720"/>
              <a:ext cx="935706" cy="935706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8F6E8E7-BA73-4283-97BD-088BE833DC6B}"/>
                </a:ext>
              </a:extLst>
            </p:cNvPr>
            <p:cNvSpPr/>
            <p:nvPr/>
          </p:nvSpPr>
          <p:spPr>
            <a:xfrm>
              <a:off x="8088770" y="2132856"/>
              <a:ext cx="125906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2C6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2C6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Active Directory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A8FAB1A-CB69-44FD-BD1F-AB9A21BEABC6}"/>
                </a:ext>
              </a:extLst>
            </p:cNvPr>
            <p:cNvSpPr/>
            <p:nvPr/>
          </p:nvSpPr>
          <p:spPr>
            <a:xfrm>
              <a:off x="10789798" y="4473116"/>
              <a:ext cx="1060803" cy="1846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72C6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Resource group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E22B93B-6D97-4A44-A4D2-2BDDA3BA6CAF}"/>
                </a:ext>
              </a:extLst>
            </p:cNvPr>
            <p:cNvSpPr/>
            <p:nvPr/>
          </p:nvSpPr>
          <p:spPr>
            <a:xfrm>
              <a:off x="10786821" y="5265204"/>
              <a:ext cx="1060803" cy="1846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72C6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Resource group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CF370D2-2F9F-4F15-9627-0090613B419A}"/>
                </a:ext>
              </a:extLst>
            </p:cNvPr>
            <p:cNvCxnSpPr/>
            <p:nvPr/>
          </p:nvCxnSpPr>
          <p:spPr>
            <a:xfrm>
              <a:off x="10744892" y="4287091"/>
              <a:ext cx="305078" cy="0"/>
            </a:xfrm>
            <a:prstGeom prst="line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09FFB16-77FF-4057-9334-C2964659033C}"/>
                </a:ext>
              </a:extLst>
            </p:cNvPr>
            <p:cNvCxnSpPr/>
            <p:nvPr/>
          </p:nvCxnSpPr>
          <p:spPr>
            <a:xfrm>
              <a:off x="10744892" y="5013177"/>
              <a:ext cx="305078" cy="0"/>
            </a:xfrm>
            <a:prstGeom prst="line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</p:cxn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7B9F2D5-B926-4EA2-953E-B2DC019EE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9970" y="4016862"/>
              <a:ext cx="540458" cy="54045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9DE48B0-0F00-40BA-9B90-FAF7F39A4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9970" y="4725144"/>
              <a:ext cx="540458" cy="54045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1883536-C726-4036-A727-AD9988E40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91267" y="3675774"/>
              <a:ext cx="621846" cy="469433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2E1E3C6-BA28-4271-BD12-98D00B8ED4F3}"/>
                </a:ext>
              </a:extLst>
            </p:cNvPr>
            <p:cNvSpPr/>
            <p:nvPr/>
          </p:nvSpPr>
          <p:spPr>
            <a:xfrm>
              <a:off x="6172138" y="4159746"/>
              <a:ext cx="48923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72C6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User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F0C9A37-CE2E-420A-8392-953A2123CCAD}"/>
                </a:ext>
              </a:extLst>
            </p:cNvPr>
            <p:cNvSpPr/>
            <p:nvPr/>
          </p:nvSpPr>
          <p:spPr>
            <a:xfrm>
              <a:off x="6924311" y="4159746"/>
              <a:ext cx="52931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72C6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Apps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28F00B6-1F4B-478F-A8D4-525A7666CBD4}"/>
                </a:ext>
              </a:extLst>
            </p:cNvPr>
            <p:cNvSpPr/>
            <p:nvPr/>
          </p:nvSpPr>
          <p:spPr>
            <a:xfrm>
              <a:off x="7501824" y="4159746"/>
              <a:ext cx="10049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72C6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User groups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44FD503-0CA6-4162-9BA8-3DEA6F1034B1}"/>
                </a:ext>
              </a:extLst>
            </p:cNvPr>
            <p:cNvSpPr/>
            <p:nvPr/>
          </p:nvSpPr>
          <p:spPr>
            <a:xfrm>
              <a:off x="9469108" y="3643313"/>
              <a:ext cx="100860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72C6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72C6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subscription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0EBD996-9BCE-428C-86F7-E60671ED9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5155" y="3213636"/>
              <a:ext cx="1361218" cy="4764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891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0CE92-1D76-4F61-8208-4BBDE2BA1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440330"/>
            <a:ext cx="5325712" cy="997196"/>
          </a:xfrm>
        </p:spPr>
        <p:txBody>
          <a:bodyPr/>
          <a:lstStyle/>
          <a:p>
            <a:r>
              <a:rPr lang="en-US" dirty="0"/>
              <a:t>Walkthrough – </a:t>
            </a:r>
            <a:r>
              <a:rPr lang="en-IE" dirty="0"/>
              <a:t>Manage access with RBAC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7E699-8A7B-44B9-87EE-C5ED24A8C2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3866150"/>
            <a:ext cx="6083300" cy="1231106"/>
          </a:xfrm>
        </p:spPr>
        <p:txBody>
          <a:bodyPr/>
          <a:lstStyle/>
          <a:p>
            <a:pPr marL="228600" lvl="1" indent="0">
              <a:buNone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Assign roles and view activity logs.</a:t>
            </a:r>
          </a:p>
          <a:p>
            <a:pPr marL="742950" lvl="1" indent="-514350">
              <a:buFont typeface="+mj-lt"/>
              <a:buAutoNum type="arabicPeriod"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View and assign roles.</a:t>
            </a:r>
          </a:p>
          <a:p>
            <a:pPr marL="742950" lvl="1" indent="-514350">
              <a:buFont typeface="+mj-lt"/>
              <a:buAutoNum type="arabicPeriod"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View the activity log and remove a role assignment.</a:t>
            </a:r>
          </a:p>
        </p:txBody>
      </p:sp>
    </p:spTree>
    <p:extLst>
      <p:ext uri="{BB962C8B-B14F-4D97-AF65-F5344CB8AC3E}">
        <p14:creationId xmlns:p14="http://schemas.microsoft.com/office/powerpoint/2010/main" val="2833839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4885"/>
          </a:xfrm>
        </p:spPr>
        <p:txBody>
          <a:bodyPr/>
          <a:lstStyle/>
          <a:p>
            <a:r>
              <a:rPr lang="en-US" sz="3200" dirty="0"/>
              <a:t>Securing Network Connectivity</a:t>
            </a:r>
            <a:br>
              <a:rPr lang="en-US" sz="3200" dirty="0"/>
            </a:br>
            <a:r>
              <a:rPr lang="en-US" sz="3200" dirty="0">
                <a:solidFill>
                  <a:srgbClr val="0877D3"/>
                </a:solidFill>
              </a:rPr>
              <a:t>Introduction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390" y="2368021"/>
            <a:ext cx="11018520" cy="2364430"/>
          </a:xfrm>
        </p:spPr>
        <p:txBody>
          <a:bodyPr/>
          <a:lstStyle/>
          <a:p>
            <a:r>
              <a:rPr lang="en-US" sz="2400" dirty="0"/>
              <a:t>Learning objectives:</a:t>
            </a: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Learn how security responsibility is shared with Azure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Learn how identity management provides protection, even outside your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Learn how encryption capabilities built into Azure can protect your data</a:t>
            </a:r>
          </a:p>
        </p:txBody>
      </p:sp>
    </p:spTree>
    <p:extLst>
      <p:ext uri="{BB962C8B-B14F-4D97-AF65-F5344CB8AC3E}">
        <p14:creationId xmlns:p14="http://schemas.microsoft.com/office/powerpoint/2010/main" val="202964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Define Resource locks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740" y="4008296"/>
            <a:ext cx="11018520" cy="163301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noProof="0" dirty="0"/>
              <a:t>Protect your Azure resources from accidental deletion or modification. </a:t>
            </a:r>
          </a:p>
          <a:p>
            <a:endParaRPr lang="en-US" noProof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noProof="0" dirty="0"/>
              <a:t>Manage locks at subscription, resource group, or individual resource levels within Azure Portal.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035420"/>
              </p:ext>
            </p:extLst>
          </p:nvPr>
        </p:nvGraphicFramePr>
        <p:xfrm>
          <a:off x="1002535" y="1683521"/>
          <a:ext cx="9948232" cy="15544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95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66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Lock Types</a:t>
                      </a:r>
                      <a:endParaRPr lang="en-US" sz="28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Read</a:t>
                      </a:r>
                      <a:endParaRPr lang="en-US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Update</a:t>
                      </a:r>
                      <a:endParaRPr lang="en-US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Delete</a:t>
                      </a:r>
                      <a:endParaRPr lang="en-US" sz="2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0" dirty="0" err="1"/>
                        <a:t>CanNotDelete</a:t>
                      </a:r>
                      <a:endParaRPr lang="en-US" sz="2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0" dirty="0" err="1"/>
                        <a:t>ReadOnly</a:t>
                      </a:r>
                      <a:endParaRPr lang="en-US" sz="2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E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013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0CE92-1D76-4F61-8208-4BBDE2BA1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440330"/>
            <a:ext cx="5325712" cy="997196"/>
          </a:xfrm>
        </p:spPr>
        <p:txBody>
          <a:bodyPr/>
          <a:lstStyle/>
          <a:p>
            <a:r>
              <a:rPr lang="en-US" dirty="0"/>
              <a:t>Walkthrough – </a:t>
            </a:r>
            <a:r>
              <a:rPr lang="en-IE" dirty="0"/>
              <a:t>Manage Resource Locks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7E699-8A7B-44B9-87EE-C5ED24A8C2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3866150"/>
            <a:ext cx="6083300" cy="2462213"/>
          </a:xfrm>
        </p:spPr>
        <p:txBody>
          <a:bodyPr/>
          <a:lstStyle/>
          <a:p>
            <a:pPr marL="228600" lvl="1" indent="0">
              <a:buNone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a resource group, add a lock to the resource group and test deletion, test deleting a resource in the resource group, and remove the resource lock.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a resource group.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Add a resource lock to prevent deletion of a resource group.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Test deleting a member of the resource group.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Remove the resource lock.</a:t>
            </a:r>
          </a:p>
        </p:txBody>
      </p:sp>
    </p:spTree>
    <p:extLst>
      <p:ext uri="{BB962C8B-B14F-4D97-AF65-F5344CB8AC3E}">
        <p14:creationId xmlns:p14="http://schemas.microsoft.com/office/powerpoint/2010/main" val="64879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Explore Azure Blueprints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5995" y="5253662"/>
            <a:ext cx="10449428" cy="908839"/>
          </a:xfrm>
        </p:spPr>
        <p:txBody>
          <a:bodyPr/>
          <a:lstStyle/>
          <a:p>
            <a:r>
              <a:rPr lang="en-US" noProof="0" dirty="0"/>
              <a:t>Create reusable environment definitions that can recreate your Azure resources, like VMs, and apply your policies instantly.</a:t>
            </a:r>
          </a:p>
        </p:txBody>
      </p:sp>
      <p:pic>
        <p:nvPicPr>
          <p:cNvPr id="2050" name="Picture 2" descr="Azure Blueprints icon. 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0" y="1370200"/>
            <a:ext cx="4038801" cy="388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414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Subscription Governance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390" y="1434371"/>
            <a:ext cx="10898039" cy="908839"/>
          </a:xfrm>
        </p:spPr>
        <p:txBody>
          <a:bodyPr/>
          <a:lstStyle/>
          <a:p>
            <a:r>
              <a:rPr lang="en-IE" dirty="0"/>
              <a:t>There are mainly three aspects to consider in relation to creating and managing subscriptions.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1D1D5C65-3A5A-4590-BE63-57D3E333E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663779"/>
              </p:ext>
            </p:extLst>
          </p:nvPr>
        </p:nvGraphicFramePr>
        <p:xfrm>
          <a:off x="455994" y="2721721"/>
          <a:ext cx="11028435" cy="2695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9665">
                  <a:extLst>
                    <a:ext uri="{9D8B030D-6E8A-4147-A177-3AD203B41FA5}">
                      <a16:colId xmlns:a16="http://schemas.microsoft.com/office/drawing/2014/main" val="1288034606"/>
                    </a:ext>
                  </a:extLst>
                </a:gridCol>
                <a:gridCol w="7738770">
                  <a:extLst>
                    <a:ext uri="{9D8B030D-6E8A-4147-A177-3AD203B41FA5}">
                      <a16:colId xmlns:a16="http://schemas.microsoft.com/office/drawing/2014/main" val="1058446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b="1" dirty="0"/>
                        <a:t>Billing</a:t>
                      </a:r>
                      <a:endParaRPr lang="en-US" dirty="0"/>
                    </a:p>
                  </a:txBody>
                  <a:tcP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/>
                        <a:t>Reports and chargeback can be generated per subscriptions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621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b="1" dirty="0"/>
                        <a:t>Access Control</a:t>
                      </a:r>
                      <a:endParaRPr lang="en-US" dirty="0"/>
                    </a:p>
                  </a:txBody>
                  <a:tcPr>
                    <a:solidFill>
                      <a:srgbClr val="50E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/>
                        <a:t>A subscription is a deployment boundary for Azure resources and can set up role-based access control.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rgbClr val="50E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165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b="1" dirty="0">
                          <a:solidFill>
                            <a:schemeClr val="bg1"/>
                          </a:solidFill>
                        </a:rPr>
                        <a:t>Subscription Limits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>
                          <a:solidFill>
                            <a:schemeClr val="bg1"/>
                          </a:solidFill>
                        </a:rPr>
                        <a:t>Subscriptions are also bound to some hard limitations. If there is a need to go over those limits, then additional subscriptions may be needed. If you hit a hard limit, there is no flexibility.</a:t>
                      </a:r>
                    </a:p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5985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01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3">
            <a:extLst>
              <a:ext uri="{FF2B5EF4-FFF2-40B4-BE49-F238E27FC236}">
                <a16:creationId xmlns:a16="http://schemas.microsoft.com/office/drawing/2014/main" id="{470F02D6-55D5-4FF6-9EF6-8C4133929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82" y="1577517"/>
            <a:ext cx="5428936" cy="1851483"/>
          </a:xfrm>
        </p:spPr>
        <p:txBody>
          <a:bodyPr/>
          <a:lstStyle/>
          <a:p>
            <a:r>
              <a:rPr lang="en-US" dirty="0"/>
              <a:t>Knowledge Check</a:t>
            </a:r>
            <a:br>
              <a:rPr lang="en-US" sz="2353" dirty="0"/>
            </a:br>
            <a:br>
              <a:rPr lang="en-US" sz="2353" dirty="0"/>
            </a:br>
            <a:r>
              <a:rPr lang="en-US" sz="2745" i="1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Populate with instructions to use the polling tool of your choice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848FFA0-B199-4B33-AE03-9A331313BA1D}"/>
              </a:ext>
            </a:extLst>
          </p:cNvPr>
          <p:cNvSpPr txBox="1">
            <a:spLocks/>
          </p:cNvSpPr>
          <p:nvPr/>
        </p:nvSpPr>
        <p:spPr>
          <a:xfrm>
            <a:off x="438397" y="4495996"/>
            <a:ext cx="6272338" cy="1405955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8193" indent="-448193">
              <a:buFont typeface="+mj-lt"/>
              <a:buAutoNum type="arabicPeriod"/>
            </a:pPr>
            <a:r>
              <a:rPr lang="en-US" sz="1961" dirty="0"/>
              <a:t>Use your Smartphones or Mobile Devices</a:t>
            </a:r>
          </a:p>
          <a:p>
            <a:pPr marL="448193" indent="-448193">
              <a:buFont typeface="+mj-lt"/>
              <a:buAutoNum type="arabicPeriod"/>
            </a:pPr>
            <a:r>
              <a:rPr lang="en-US" sz="1961" dirty="0"/>
              <a:t>Go to </a:t>
            </a:r>
            <a:r>
              <a:rPr lang="en-US" sz="1961" i="1" spc="0" dirty="0">
                <a:latin typeface="Segoe UI"/>
              </a:rPr>
              <a:t>(</a:t>
            </a:r>
            <a:r>
              <a:rPr lang="en-US" sz="1961" b="1" i="1" dirty="0">
                <a:solidFill>
                  <a:srgbClr val="0777D3"/>
                </a:solidFill>
              </a:rPr>
              <a:t>insert polling app link of your choice</a:t>
            </a:r>
            <a:r>
              <a:rPr lang="en-US" sz="1961" i="1" spc="0" dirty="0">
                <a:latin typeface="Segoe UI"/>
              </a:rPr>
              <a:t>) </a:t>
            </a:r>
          </a:p>
          <a:p>
            <a:pPr marL="448193" indent="-448193">
              <a:buFont typeface="+mj-lt"/>
              <a:buAutoNum type="arabicPeriod"/>
            </a:pPr>
            <a:r>
              <a:rPr lang="en-US" sz="1961" dirty="0"/>
              <a:t>Enter Code: </a:t>
            </a:r>
            <a:r>
              <a:rPr lang="en-US" sz="1961" b="1" dirty="0">
                <a:solidFill>
                  <a:srgbClr val="0777D3"/>
                </a:solidFill>
              </a:rPr>
              <a:t>123-45-678</a:t>
            </a:r>
          </a:p>
          <a:p>
            <a:pPr marL="448193" indent="-448193">
              <a:buFont typeface="+mj-lt"/>
              <a:buAutoNum type="arabicPeriod"/>
            </a:pPr>
            <a:r>
              <a:rPr lang="en-US" sz="1961" dirty="0"/>
              <a:t>Please participate in the quiz for this section</a:t>
            </a:r>
          </a:p>
          <a:p>
            <a:pPr marL="448193" indent="-448193">
              <a:buFont typeface="+mj-lt"/>
              <a:buAutoNum type="arabicPeriod"/>
            </a:pPr>
            <a:endParaRPr lang="en-US" sz="1961" dirty="0"/>
          </a:p>
          <a:p>
            <a:pPr marL="448193" indent="-448193">
              <a:buFont typeface="+mj-lt"/>
              <a:buAutoNum type="arabicPeriod"/>
            </a:pPr>
            <a:endParaRPr lang="en-US" sz="1961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B7984B9-B462-4088-8ED4-2D32C4AF5D71}"/>
              </a:ext>
            </a:extLst>
          </p:cNvPr>
          <p:cNvSpPr txBox="1">
            <a:spLocks/>
          </p:cNvSpPr>
          <p:nvPr/>
        </p:nvSpPr>
        <p:spPr>
          <a:xfrm>
            <a:off x="438397" y="3429001"/>
            <a:ext cx="6272339" cy="784488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53" dirty="0"/>
              <a:t>Module: </a:t>
            </a:r>
            <a:br>
              <a:rPr lang="en-US" sz="2353" dirty="0"/>
            </a:br>
            <a:r>
              <a:rPr lang="en-US" sz="2353" dirty="0"/>
              <a:t>Azure Governance Methodologies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78B16DB-187D-4BB9-8E73-45D2CB3E9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6793" y="1666960"/>
            <a:ext cx="5093057" cy="50930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E6BC9E-0DA8-4C33-99B1-E3054BE275E4}"/>
              </a:ext>
            </a:extLst>
          </p:cNvPr>
          <p:cNvSpPr txBox="1"/>
          <p:nvPr/>
        </p:nvSpPr>
        <p:spPr>
          <a:xfrm>
            <a:off x="8542191" y="2749103"/>
            <a:ext cx="2942259" cy="2622001"/>
          </a:xfrm>
          <a:prstGeom prst="rect">
            <a:avLst/>
          </a:prstGeom>
          <a:solidFill>
            <a:srgbClr val="59B4D9"/>
          </a:solidFill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Which one?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endParaRPr lang="en-US" sz="2353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A). Azure Portal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B). PowerShell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C). Local Tool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endParaRPr lang="en-US" sz="2353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0472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1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25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35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10B4C-9F41-4397-8A28-21EDE42EB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Azure Governance Methodologies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092BE-13E2-42EA-8582-CB0284FC3A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08135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Within this module we learned how policy, blueprints, resource locks and other tools like RBAC can help you govern you content.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+mn-lt"/>
              </a:rPr>
              <a:t>During this module we explored: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Apply policies to control and audit resource creation.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Learn how role-based security can fine-tune access to your resources.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Review Microsoft's policies.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Learn how to monitor your resources.</a:t>
            </a:r>
          </a:p>
        </p:txBody>
      </p:sp>
    </p:spTree>
    <p:extLst>
      <p:ext uri="{BB962C8B-B14F-4D97-AF65-F5344CB8AC3E}">
        <p14:creationId xmlns:p14="http://schemas.microsoft.com/office/powerpoint/2010/main" val="1992631521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199" y="3033713"/>
            <a:ext cx="9554411" cy="498598"/>
          </a:xfrm>
        </p:spPr>
        <p:txBody>
          <a:bodyPr/>
          <a:lstStyle/>
          <a:p>
            <a:r>
              <a:rPr lang="en-US" dirty="0">
                <a:latin typeface="Segoe UI Semibold (Headings)"/>
              </a:rPr>
              <a:t>Module: Monitoring and reporting in Azure</a:t>
            </a:r>
          </a:p>
        </p:txBody>
      </p:sp>
    </p:spTree>
    <p:extLst>
      <p:ext uri="{BB962C8B-B14F-4D97-AF65-F5344CB8AC3E}">
        <p14:creationId xmlns:p14="http://schemas.microsoft.com/office/powerpoint/2010/main" val="146780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4885"/>
          </a:xfrm>
        </p:spPr>
        <p:txBody>
          <a:bodyPr/>
          <a:lstStyle/>
          <a:p>
            <a:r>
              <a:rPr lang="en-US" sz="3200" dirty="0"/>
              <a:t>Monitoring and Reporting</a:t>
            </a:r>
            <a:br>
              <a:rPr lang="en-US" sz="3200" dirty="0"/>
            </a:br>
            <a:r>
              <a:rPr lang="en-US" sz="3200" dirty="0">
                <a:solidFill>
                  <a:srgbClr val="0078D4"/>
                </a:solidFill>
              </a:rPr>
              <a:t>Introduction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390" y="2368021"/>
            <a:ext cx="11018520" cy="1995098"/>
          </a:xfrm>
        </p:spPr>
        <p:txBody>
          <a:bodyPr/>
          <a:lstStyle/>
          <a:p>
            <a:r>
              <a:rPr lang="en-US" dirty="0"/>
              <a:t>Learning Objectives:</a:t>
            </a: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Review resource tags and the value of using them.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Monitor the health of your Azure solutions and systems.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Check on the help of Azure and its components.</a:t>
            </a:r>
          </a:p>
        </p:txBody>
      </p:sp>
    </p:spTree>
    <p:extLst>
      <p:ext uri="{BB962C8B-B14F-4D97-AF65-F5344CB8AC3E}">
        <p14:creationId xmlns:p14="http://schemas.microsoft.com/office/powerpoint/2010/main" val="190843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T</a:t>
            </a:r>
            <a:r>
              <a:rPr lang="en-US" noProof="0" dirty="0" err="1"/>
              <a:t>ags</a:t>
            </a:r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CFD5310-0FB1-4E69-9816-4452E2D43961}"/>
              </a:ext>
            </a:extLst>
          </p:cNvPr>
          <p:cNvSpPr txBox="1">
            <a:spLocks/>
          </p:cNvSpPr>
          <p:nvPr/>
        </p:nvSpPr>
        <p:spPr>
          <a:xfrm>
            <a:off x="278190" y="2286784"/>
            <a:ext cx="6095566" cy="32747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2575" indent="-282575">
              <a:buFont typeface="Arial" panose="020B0604020202020204" pitchFamily="34" charset="0"/>
              <a:buChar char="•"/>
            </a:pPr>
            <a:r>
              <a:rPr lang="en-IE" dirty="0"/>
              <a:t>Provides metadata for your Azure resources. </a:t>
            </a:r>
          </a:p>
          <a:p>
            <a:pPr marL="282575" indent="-282575">
              <a:buFont typeface="Arial" panose="020B0604020202020204" pitchFamily="34" charset="0"/>
              <a:buChar char="•"/>
            </a:pPr>
            <a:r>
              <a:rPr lang="en-IE" dirty="0"/>
              <a:t>Logically organizes resources into a taxonomy. </a:t>
            </a:r>
          </a:p>
          <a:p>
            <a:pPr marL="282575" indent="-282575">
              <a:buFont typeface="Arial" panose="020B0604020202020204" pitchFamily="34" charset="0"/>
              <a:buChar char="•"/>
            </a:pPr>
            <a:r>
              <a:rPr lang="en-IE" dirty="0"/>
              <a:t>Consists of a name-value pair.</a:t>
            </a:r>
          </a:p>
          <a:p>
            <a:pPr marL="282575" indent="-282575">
              <a:buFont typeface="Arial" panose="020B0604020202020204" pitchFamily="34" charset="0"/>
              <a:buChar char="•"/>
            </a:pPr>
            <a:r>
              <a:rPr lang="en-IE" dirty="0"/>
              <a:t>Very useful for rolling up billing information.</a:t>
            </a:r>
          </a:p>
        </p:txBody>
      </p:sp>
      <p:grpSp>
        <p:nvGrpSpPr>
          <p:cNvPr id="10" name="Group 9" descr="Several tags are shown: owner:joe, department:marketing,environment:production, and cost-center:marketing. ">
            <a:extLst>
              <a:ext uri="{FF2B5EF4-FFF2-40B4-BE49-F238E27FC236}">
                <a16:creationId xmlns:a16="http://schemas.microsoft.com/office/drawing/2014/main" id="{82F74496-61E1-477D-9885-26F1AA54C56E}"/>
              </a:ext>
            </a:extLst>
          </p:cNvPr>
          <p:cNvGrpSpPr/>
          <p:nvPr/>
        </p:nvGrpSpPr>
        <p:grpSpPr>
          <a:xfrm>
            <a:off x="6389914" y="4791210"/>
            <a:ext cx="5698039" cy="1115914"/>
            <a:chOff x="5085557" y="5445224"/>
            <a:chExt cx="7400359" cy="111591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E66ACC0-1EC6-4F42-9FE9-36D4490E359F}"/>
                </a:ext>
              </a:extLst>
            </p:cNvPr>
            <p:cNvSpPr>
              <a:spLocks/>
            </p:cNvSpPr>
            <p:nvPr/>
          </p:nvSpPr>
          <p:spPr>
            <a:xfrm>
              <a:off x="5085557" y="5445224"/>
              <a:ext cx="3661436" cy="11159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lIns="146304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owner: joe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department: marketing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environment: production	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A82C1E5-5C94-4E3C-ACE3-6FB07AB3A6F7}"/>
                </a:ext>
              </a:extLst>
            </p:cNvPr>
            <p:cNvSpPr>
              <a:spLocks/>
            </p:cNvSpPr>
            <p:nvPr/>
          </p:nvSpPr>
          <p:spPr>
            <a:xfrm>
              <a:off x="8918109" y="5445224"/>
              <a:ext cx="3567807" cy="11159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lIns="146304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cost-center: marketing</a:t>
              </a:r>
            </a:p>
          </p:txBody>
        </p:sp>
      </p:grpSp>
      <p:grpSp>
        <p:nvGrpSpPr>
          <p:cNvPr id="13" name="Group 12" descr="A tag is associated with a resource or a resource group. ">
            <a:extLst>
              <a:ext uri="{FF2B5EF4-FFF2-40B4-BE49-F238E27FC236}">
                <a16:creationId xmlns:a16="http://schemas.microsoft.com/office/drawing/2014/main" id="{59658300-E451-4B82-B3CC-5FDFB528B92B}"/>
              </a:ext>
            </a:extLst>
          </p:cNvPr>
          <p:cNvGrpSpPr/>
          <p:nvPr/>
        </p:nvGrpSpPr>
        <p:grpSpPr>
          <a:xfrm>
            <a:off x="7141029" y="1189038"/>
            <a:ext cx="3678974" cy="3176133"/>
            <a:chOff x="6121227" y="1189038"/>
            <a:chExt cx="4698776" cy="3830684"/>
          </a:xfrm>
        </p:grpSpPr>
        <p:sp>
          <p:nvSpPr>
            <p:cNvPr id="14" name="Freeform 25">
              <a:extLst>
                <a:ext uri="{FF2B5EF4-FFF2-40B4-BE49-F238E27FC236}">
                  <a16:creationId xmlns:a16="http://schemas.microsoft.com/office/drawing/2014/main" id="{8B49AC04-3C49-4563-8FD2-DFADD8091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4879" y="2979738"/>
              <a:ext cx="3548515" cy="577850"/>
            </a:xfrm>
            <a:custGeom>
              <a:avLst/>
              <a:gdLst>
                <a:gd name="T0" fmla="*/ 1315 w 1315"/>
                <a:gd name="T1" fmla="*/ 283 h 283"/>
                <a:gd name="T2" fmla="*/ 1315 w 1315"/>
                <a:gd name="T3" fmla="*/ 46 h 283"/>
                <a:gd name="T4" fmla="*/ 1268 w 1315"/>
                <a:gd name="T5" fmla="*/ 0 h 283"/>
                <a:gd name="T6" fmla="*/ 46 w 1315"/>
                <a:gd name="T7" fmla="*/ 0 h 283"/>
                <a:gd name="T8" fmla="*/ 0 w 1315"/>
                <a:gd name="T9" fmla="*/ 46 h 283"/>
                <a:gd name="T10" fmla="*/ 0 w 1315"/>
                <a:gd name="T11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5" h="283">
                  <a:moveTo>
                    <a:pt x="1315" y="283"/>
                  </a:moveTo>
                  <a:cubicBezTo>
                    <a:pt x="1315" y="46"/>
                    <a:pt x="1315" y="46"/>
                    <a:pt x="1315" y="46"/>
                  </a:cubicBezTo>
                  <a:cubicBezTo>
                    <a:pt x="1315" y="21"/>
                    <a:pt x="1294" y="0"/>
                    <a:pt x="1268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283"/>
                    <a:pt x="0" y="283"/>
                    <a:pt x="0" y="283"/>
                  </a:cubicBezTo>
                </a:path>
              </a:pathLst>
            </a:custGeom>
            <a:noFill/>
            <a:ln w="317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18B0276-A4BC-4219-B3D8-D10F861742E2}"/>
                </a:ext>
              </a:extLst>
            </p:cNvPr>
            <p:cNvGrpSpPr/>
            <p:nvPr/>
          </p:nvGrpSpPr>
          <p:grpSpPr>
            <a:xfrm>
              <a:off x="7514568" y="1189038"/>
              <a:ext cx="2005012" cy="1966912"/>
              <a:chOff x="7797800" y="1189038"/>
              <a:chExt cx="2005012" cy="1966912"/>
            </a:xfrm>
          </p:grpSpPr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FF302027-7202-4EA6-9A1B-EC7798282C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97800" y="1189038"/>
                <a:ext cx="2005012" cy="1963737"/>
              </a:xfrm>
              <a:custGeom>
                <a:avLst/>
                <a:gdLst>
                  <a:gd name="T0" fmla="*/ 0 w 982"/>
                  <a:gd name="T1" fmla="*/ 89 h 963"/>
                  <a:gd name="T2" fmla="*/ 6 w 982"/>
                  <a:gd name="T3" fmla="*/ 396 h 963"/>
                  <a:gd name="T4" fmla="*/ 590 w 982"/>
                  <a:gd name="T5" fmla="*/ 963 h 963"/>
                  <a:gd name="T6" fmla="*/ 982 w 982"/>
                  <a:gd name="T7" fmla="*/ 557 h 963"/>
                  <a:gd name="T8" fmla="*/ 404 w 982"/>
                  <a:gd name="T9" fmla="*/ 0 h 963"/>
                  <a:gd name="T10" fmla="*/ 80 w 982"/>
                  <a:gd name="T11" fmla="*/ 5 h 963"/>
                  <a:gd name="T12" fmla="*/ 0 w 982"/>
                  <a:gd name="T13" fmla="*/ 89 h 963"/>
                  <a:gd name="T14" fmla="*/ 221 w 982"/>
                  <a:gd name="T15" fmla="*/ 100 h 963"/>
                  <a:gd name="T16" fmla="*/ 223 w 982"/>
                  <a:gd name="T17" fmla="*/ 217 h 963"/>
                  <a:gd name="T18" fmla="*/ 106 w 982"/>
                  <a:gd name="T19" fmla="*/ 219 h 963"/>
                  <a:gd name="T20" fmla="*/ 104 w 982"/>
                  <a:gd name="T21" fmla="*/ 103 h 963"/>
                  <a:gd name="T22" fmla="*/ 221 w 982"/>
                  <a:gd name="T23" fmla="*/ 10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82" h="963">
                    <a:moveTo>
                      <a:pt x="0" y="89"/>
                    </a:moveTo>
                    <a:cubicBezTo>
                      <a:pt x="6" y="396"/>
                      <a:pt x="6" y="396"/>
                      <a:pt x="6" y="396"/>
                    </a:cubicBezTo>
                    <a:cubicBezTo>
                      <a:pt x="590" y="963"/>
                      <a:pt x="590" y="963"/>
                      <a:pt x="590" y="963"/>
                    </a:cubicBezTo>
                    <a:cubicBezTo>
                      <a:pt x="982" y="557"/>
                      <a:pt x="982" y="557"/>
                      <a:pt x="982" y="557"/>
                    </a:cubicBezTo>
                    <a:cubicBezTo>
                      <a:pt x="404" y="0"/>
                      <a:pt x="404" y="0"/>
                      <a:pt x="404" y="0"/>
                    </a:cubicBezTo>
                    <a:cubicBezTo>
                      <a:pt x="80" y="5"/>
                      <a:pt x="80" y="5"/>
                      <a:pt x="80" y="5"/>
                    </a:cubicBezTo>
                    <a:lnTo>
                      <a:pt x="0" y="89"/>
                    </a:lnTo>
                    <a:close/>
                    <a:moveTo>
                      <a:pt x="221" y="100"/>
                    </a:moveTo>
                    <a:cubicBezTo>
                      <a:pt x="254" y="132"/>
                      <a:pt x="255" y="184"/>
                      <a:pt x="223" y="217"/>
                    </a:cubicBezTo>
                    <a:cubicBezTo>
                      <a:pt x="191" y="250"/>
                      <a:pt x="139" y="251"/>
                      <a:pt x="106" y="219"/>
                    </a:cubicBezTo>
                    <a:cubicBezTo>
                      <a:pt x="74" y="187"/>
                      <a:pt x="73" y="135"/>
                      <a:pt x="104" y="103"/>
                    </a:cubicBezTo>
                    <a:cubicBezTo>
                      <a:pt x="136" y="70"/>
                      <a:pt x="188" y="69"/>
                      <a:pt x="221" y="10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8" name="Freeform 32">
                <a:extLst>
                  <a:ext uri="{FF2B5EF4-FFF2-40B4-BE49-F238E27FC236}">
                    <a16:creationId xmlns:a16="http://schemas.microsoft.com/office/drawing/2014/main" id="{C2698FF6-5B0F-452D-B799-0C4CE5E474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9924" y="2514600"/>
                <a:ext cx="50800" cy="58737"/>
              </a:xfrm>
              <a:custGeom>
                <a:avLst/>
                <a:gdLst>
                  <a:gd name="T0" fmla="*/ 24 w 25"/>
                  <a:gd name="T1" fmla="*/ 0 h 29"/>
                  <a:gd name="T2" fmla="*/ 24 w 25"/>
                  <a:gd name="T3" fmla="*/ 22 h 29"/>
                  <a:gd name="T4" fmla="*/ 16 w 25"/>
                  <a:gd name="T5" fmla="*/ 29 h 29"/>
                  <a:gd name="T6" fmla="*/ 5 w 25"/>
                  <a:gd name="T7" fmla="*/ 28 h 29"/>
                  <a:gd name="T8" fmla="*/ 3 w 25"/>
                  <a:gd name="T9" fmla="*/ 23 h 29"/>
                  <a:gd name="T10" fmla="*/ 25 w 25"/>
                  <a:gd name="T1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9">
                    <a:moveTo>
                      <a:pt x="24" y="0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6"/>
                      <a:pt x="20" y="29"/>
                      <a:pt x="16" y="29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1" y="28"/>
                      <a:pt x="0" y="26"/>
                      <a:pt x="3" y="23"/>
                    </a:cubicBezTo>
                    <a:cubicBezTo>
                      <a:pt x="25" y="0"/>
                      <a:pt x="25" y="0"/>
                      <a:pt x="25" y="0"/>
                    </a:cubicBezTo>
                  </a:path>
                </a:pathLst>
              </a:custGeom>
              <a:solidFill>
                <a:schemeClr val="accent5">
                  <a:lumMod val="25000"/>
                  <a:lumOff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" name="Freeform 33">
                <a:extLst>
                  <a:ext uri="{FF2B5EF4-FFF2-40B4-BE49-F238E27FC236}">
                    <a16:creationId xmlns:a16="http://schemas.microsoft.com/office/drawing/2014/main" id="{B1508F63-FF60-41F2-A34A-D4F4276B54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02774" y="2573338"/>
                <a:ext cx="50800" cy="57150"/>
              </a:xfrm>
              <a:custGeom>
                <a:avLst/>
                <a:gdLst>
                  <a:gd name="T0" fmla="*/ 25 w 25"/>
                  <a:gd name="T1" fmla="*/ 0 h 28"/>
                  <a:gd name="T2" fmla="*/ 24 w 25"/>
                  <a:gd name="T3" fmla="*/ 21 h 28"/>
                  <a:gd name="T4" fmla="*/ 17 w 25"/>
                  <a:gd name="T5" fmla="*/ 28 h 28"/>
                  <a:gd name="T6" fmla="*/ 5 w 25"/>
                  <a:gd name="T7" fmla="*/ 28 h 28"/>
                  <a:gd name="T8" fmla="*/ 3 w 25"/>
                  <a:gd name="T9" fmla="*/ 22 h 28"/>
                  <a:gd name="T10" fmla="*/ 25 w 25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8">
                    <a:moveTo>
                      <a:pt x="25" y="0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5"/>
                      <a:pt x="21" y="28"/>
                      <a:pt x="17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1" y="28"/>
                      <a:pt x="0" y="25"/>
                      <a:pt x="3" y="22"/>
                    </a:cubicBezTo>
                    <a:cubicBezTo>
                      <a:pt x="25" y="0"/>
                      <a:pt x="25" y="0"/>
                      <a:pt x="25" y="0"/>
                    </a:cubicBezTo>
                  </a:path>
                </a:pathLst>
              </a:custGeom>
              <a:solidFill>
                <a:schemeClr val="accent5">
                  <a:lumMod val="25000"/>
                  <a:lumOff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" name="Freeform 34">
                <a:extLst>
                  <a:ext uri="{FF2B5EF4-FFF2-40B4-BE49-F238E27FC236}">
                    <a16:creationId xmlns:a16="http://schemas.microsoft.com/office/drawing/2014/main" id="{7A0B0400-6089-48B8-91E7-AA19B9AFCD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47212" y="2630488"/>
                <a:ext cx="49212" cy="60325"/>
              </a:xfrm>
              <a:custGeom>
                <a:avLst/>
                <a:gdLst>
                  <a:gd name="T0" fmla="*/ 24 w 24"/>
                  <a:gd name="T1" fmla="*/ 0 h 29"/>
                  <a:gd name="T2" fmla="*/ 24 w 24"/>
                  <a:gd name="T3" fmla="*/ 22 h 29"/>
                  <a:gd name="T4" fmla="*/ 16 w 24"/>
                  <a:gd name="T5" fmla="*/ 29 h 29"/>
                  <a:gd name="T6" fmla="*/ 5 w 24"/>
                  <a:gd name="T7" fmla="*/ 28 h 29"/>
                  <a:gd name="T8" fmla="*/ 3 w 24"/>
                  <a:gd name="T9" fmla="*/ 23 h 29"/>
                  <a:gd name="T10" fmla="*/ 24 w 24"/>
                  <a:gd name="T1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9">
                    <a:moveTo>
                      <a:pt x="24" y="0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6"/>
                      <a:pt x="20" y="29"/>
                      <a:pt x="16" y="29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1" y="28"/>
                      <a:pt x="0" y="26"/>
                      <a:pt x="3" y="23"/>
                    </a:cubicBezTo>
                    <a:cubicBezTo>
                      <a:pt x="24" y="0"/>
                      <a:pt x="24" y="0"/>
                      <a:pt x="24" y="0"/>
                    </a:cubicBezTo>
                  </a:path>
                </a:pathLst>
              </a:custGeom>
              <a:solidFill>
                <a:schemeClr val="accent5">
                  <a:lumMod val="25000"/>
                  <a:lumOff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" name="Freeform 35">
                <a:extLst>
                  <a:ext uri="{FF2B5EF4-FFF2-40B4-BE49-F238E27FC236}">
                    <a16:creationId xmlns:a16="http://schemas.microsoft.com/office/drawing/2014/main" id="{134B0F4D-1665-4347-8A0A-928841D6D0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90062" y="2690813"/>
                <a:ext cx="50800" cy="57150"/>
              </a:xfrm>
              <a:custGeom>
                <a:avLst/>
                <a:gdLst>
                  <a:gd name="T0" fmla="*/ 25 w 25"/>
                  <a:gd name="T1" fmla="*/ 0 h 28"/>
                  <a:gd name="T2" fmla="*/ 24 w 25"/>
                  <a:gd name="T3" fmla="*/ 21 h 28"/>
                  <a:gd name="T4" fmla="*/ 17 w 25"/>
                  <a:gd name="T5" fmla="*/ 28 h 28"/>
                  <a:gd name="T6" fmla="*/ 5 w 25"/>
                  <a:gd name="T7" fmla="*/ 28 h 28"/>
                  <a:gd name="T8" fmla="*/ 3 w 25"/>
                  <a:gd name="T9" fmla="*/ 22 h 28"/>
                  <a:gd name="T10" fmla="*/ 25 w 25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8">
                    <a:moveTo>
                      <a:pt x="25" y="0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5"/>
                      <a:pt x="21" y="28"/>
                      <a:pt x="17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1" y="28"/>
                      <a:pt x="0" y="25"/>
                      <a:pt x="3" y="22"/>
                    </a:cubicBezTo>
                    <a:cubicBezTo>
                      <a:pt x="25" y="0"/>
                      <a:pt x="25" y="0"/>
                      <a:pt x="25" y="0"/>
                    </a:cubicBezTo>
                  </a:path>
                </a:pathLst>
              </a:custGeom>
              <a:solidFill>
                <a:schemeClr val="accent5">
                  <a:lumMod val="25000"/>
                  <a:lumOff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" name="Freeform 36">
                <a:extLst>
                  <a:ext uri="{FF2B5EF4-FFF2-40B4-BE49-F238E27FC236}">
                    <a16:creationId xmlns:a16="http://schemas.microsoft.com/office/drawing/2014/main" id="{E197AEC4-6270-4F3E-859F-A780CAB804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4499" y="2747963"/>
                <a:ext cx="49212" cy="58737"/>
              </a:xfrm>
              <a:custGeom>
                <a:avLst/>
                <a:gdLst>
                  <a:gd name="T0" fmla="*/ 24 w 24"/>
                  <a:gd name="T1" fmla="*/ 0 h 29"/>
                  <a:gd name="T2" fmla="*/ 24 w 24"/>
                  <a:gd name="T3" fmla="*/ 22 h 29"/>
                  <a:gd name="T4" fmla="*/ 16 w 24"/>
                  <a:gd name="T5" fmla="*/ 29 h 29"/>
                  <a:gd name="T6" fmla="*/ 5 w 24"/>
                  <a:gd name="T7" fmla="*/ 28 h 29"/>
                  <a:gd name="T8" fmla="*/ 3 w 24"/>
                  <a:gd name="T9" fmla="*/ 23 h 29"/>
                  <a:gd name="T10" fmla="*/ 24 w 24"/>
                  <a:gd name="T1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9">
                    <a:moveTo>
                      <a:pt x="24" y="0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6"/>
                      <a:pt x="20" y="29"/>
                      <a:pt x="16" y="29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1" y="28"/>
                      <a:pt x="0" y="25"/>
                      <a:pt x="3" y="23"/>
                    </a:cubicBezTo>
                    <a:cubicBezTo>
                      <a:pt x="24" y="0"/>
                      <a:pt x="24" y="0"/>
                      <a:pt x="24" y="0"/>
                    </a:cubicBezTo>
                  </a:path>
                </a:pathLst>
              </a:custGeom>
              <a:solidFill>
                <a:schemeClr val="accent5">
                  <a:lumMod val="25000"/>
                  <a:lumOff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" name="Freeform 37">
                <a:extLst>
                  <a:ext uri="{FF2B5EF4-FFF2-40B4-BE49-F238E27FC236}">
                    <a16:creationId xmlns:a16="http://schemas.microsoft.com/office/drawing/2014/main" id="{82C08D6B-80DE-4E97-8AD4-B376155087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77349" y="2805113"/>
                <a:ext cx="50800" cy="58737"/>
              </a:xfrm>
              <a:custGeom>
                <a:avLst/>
                <a:gdLst>
                  <a:gd name="T0" fmla="*/ 25 w 25"/>
                  <a:gd name="T1" fmla="*/ 1 h 29"/>
                  <a:gd name="T2" fmla="*/ 24 w 25"/>
                  <a:gd name="T3" fmla="*/ 22 h 29"/>
                  <a:gd name="T4" fmla="*/ 17 w 25"/>
                  <a:gd name="T5" fmla="*/ 29 h 29"/>
                  <a:gd name="T6" fmla="*/ 5 w 25"/>
                  <a:gd name="T7" fmla="*/ 29 h 29"/>
                  <a:gd name="T8" fmla="*/ 3 w 25"/>
                  <a:gd name="T9" fmla="*/ 23 h 29"/>
                  <a:gd name="T10" fmla="*/ 25 w 25"/>
                  <a:gd name="T1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9">
                    <a:moveTo>
                      <a:pt x="25" y="1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6"/>
                      <a:pt x="21" y="29"/>
                      <a:pt x="17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1" y="28"/>
                      <a:pt x="0" y="26"/>
                      <a:pt x="3" y="23"/>
                    </a:cubicBezTo>
                    <a:cubicBezTo>
                      <a:pt x="25" y="0"/>
                      <a:pt x="25" y="0"/>
                      <a:pt x="25" y="0"/>
                    </a:cubicBezTo>
                  </a:path>
                </a:pathLst>
              </a:custGeom>
              <a:solidFill>
                <a:schemeClr val="accent5">
                  <a:lumMod val="25000"/>
                  <a:lumOff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" name="Freeform 38">
                <a:extLst>
                  <a:ext uri="{FF2B5EF4-FFF2-40B4-BE49-F238E27FC236}">
                    <a16:creationId xmlns:a16="http://schemas.microsoft.com/office/drawing/2014/main" id="{7C7E0EC0-162E-466E-BED2-2E156ED91B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21787" y="2863850"/>
                <a:ext cx="49212" cy="58737"/>
              </a:xfrm>
              <a:custGeom>
                <a:avLst/>
                <a:gdLst>
                  <a:gd name="T0" fmla="*/ 24 w 24"/>
                  <a:gd name="T1" fmla="*/ 0 h 29"/>
                  <a:gd name="T2" fmla="*/ 24 w 24"/>
                  <a:gd name="T3" fmla="*/ 22 h 29"/>
                  <a:gd name="T4" fmla="*/ 16 w 24"/>
                  <a:gd name="T5" fmla="*/ 29 h 29"/>
                  <a:gd name="T6" fmla="*/ 5 w 24"/>
                  <a:gd name="T7" fmla="*/ 28 h 29"/>
                  <a:gd name="T8" fmla="*/ 2 w 24"/>
                  <a:gd name="T9" fmla="*/ 23 h 29"/>
                  <a:gd name="T10" fmla="*/ 24 w 24"/>
                  <a:gd name="T1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9">
                    <a:moveTo>
                      <a:pt x="24" y="0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6"/>
                      <a:pt x="20" y="29"/>
                      <a:pt x="16" y="29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1" y="28"/>
                      <a:pt x="0" y="25"/>
                      <a:pt x="2" y="23"/>
                    </a:cubicBezTo>
                    <a:cubicBezTo>
                      <a:pt x="24" y="0"/>
                      <a:pt x="24" y="0"/>
                      <a:pt x="24" y="0"/>
                    </a:cubicBezTo>
                  </a:path>
                </a:pathLst>
              </a:custGeom>
              <a:solidFill>
                <a:schemeClr val="accent5">
                  <a:lumMod val="25000"/>
                  <a:lumOff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" name="Freeform 39">
                <a:extLst>
                  <a:ext uri="{FF2B5EF4-FFF2-40B4-BE49-F238E27FC236}">
                    <a16:creationId xmlns:a16="http://schemas.microsoft.com/office/drawing/2014/main" id="{E505EF47-FA28-4D5A-A8BE-304F9990DC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64637" y="2921000"/>
                <a:ext cx="50800" cy="58737"/>
              </a:xfrm>
              <a:custGeom>
                <a:avLst/>
                <a:gdLst>
                  <a:gd name="T0" fmla="*/ 24 w 25"/>
                  <a:gd name="T1" fmla="*/ 1 h 29"/>
                  <a:gd name="T2" fmla="*/ 24 w 25"/>
                  <a:gd name="T3" fmla="*/ 22 h 29"/>
                  <a:gd name="T4" fmla="*/ 17 w 25"/>
                  <a:gd name="T5" fmla="*/ 29 h 29"/>
                  <a:gd name="T6" fmla="*/ 5 w 25"/>
                  <a:gd name="T7" fmla="*/ 29 h 29"/>
                  <a:gd name="T8" fmla="*/ 3 w 25"/>
                  <a:gd name="T9" fmla="*/ 23 h 29"/>
                  <a:gd name="T10" fmla="*/ 25 w 25"/>
                  <a:gd name="T1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9">
                    <a:moveTo>
                      <a:pt x="24" y="1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6"/>
                      <a:pt x="21" y="29"/>
                      <a:pt x="17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1" y="28"/>
                      <a:pt x="0" y="26"/>
                      <a:pt x="3" y="23"/>
                    </a:cubicBezTo>
                    <a:cubicBezTo>
                      <a:pt x="25" y="0"/>
                      <a:pt x="25" y="0"/>
                      <a:pt x="25" y="0"/>
                    </a:cubicBezTo>
                  </a:path>
                </a:pathLst>
              </a:custGeom>
              <a:solidFill>
                <a:schemeClr val="accent5">
                  <a:lumMod val="25000"/>
                  <a:lumOff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" name="Freeform 40">
                <a:extLst>
                  <a:ext uri="{FF2B5EF4-FFF2-40B4-BE49-F238E27FC236}">
                    <a16:creationId xmlns:a16="http://schemas.microsoft.com/office/drawing/2014/main" id="{1E2891A6-C9E4-414C-9FBD-EAB36A287B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10662" y="2979738"/>
                <a:ext cx="47625" cy="58737"/>
              </a:xfrm>
              <a:custGeom>
                <a:avLst/>
                <a:gdLst>
                  <a:gd name="T0" fmla="*/ 24 w 24"/>
                  <a:gd name="T1" fmla="*/ 0 h 29"/>
                  <a:gd name="T2" fmla="*/ 23 w 24"/>
                  <a:gd name="T3" fmla="*/ 22 h 29"/>
                  <a:gd name="T4" fmla="*/ 16 w 24"/>
                  <a:gd name="T5" fmla="*/ 29 h 29"/>
                  <a:gd name="T6" fmla="*/ 5 w 24"/>
                  <a:gd name="T7" fmla="*/ 28 h 29"/>
                  <a:gd name="T8" fmla="*/ 2 w 24"/>
                  <a:gd name="T9" fmla="*/ 22 h 29"/>
                  <a:gd name="T10" fmla="*/ 24 w 24"/>
                  <a:gd name="T1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9">
                    <a:moveTo>
                      <a:pt x="24" y="0"/>
                    </a:move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6"/>
                      <a:pt x="20" y="29"/>
                      <a:pt x="16" y="29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1" y="28"/>
                      <a:pt x="0" y="25"/>
                      <a:pt x="2" y="22"/>
                    </a:cubicBezTo>
                    <a:cubicBezTo>
                      <a:pt x="24" y="0"/>
                      <a:pt x="24" y="0"/>
                      <a:pt x="24" y="0"/>
                    </a:cubicBezTo>
                  </a:path>
                </a:pathLst>
              </a:custGeom>
              <a:solidFill>
                <a:schemeClr val="accent5">
                  <a:lumMod val="25000"/>
                  <a:lumOff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" name="Freeform 41">
                <a:extLst>
                  <a:ext uri="{FF2B5EF4-FFF2-40B4-BE49-F238E27FC236}">
                    <a16:creationId xmlns:a16="http://schemas.microsoft.com/office/drawing/2014/main" id="{5FC767D9-7555-4ADE-B08A-F49E1A35CA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53512" y="3036888"/>
                <a:ext cx="50800" cy="58737"/>
              </a:xfrm>
              <a:custGeom>
                <a:avLst/>
                <a:gdLst>
                  <a:gd name="T0" fmla="*/ 24 w 25"/>
                  <a:gd name="T1" fmla="*/ 1 h 29"/>
                  <a:gd name="T2" fmla="*/ 24 w 25"/>
                  <a:gd name="T3" fmla="*/ 22 h 29"/>
                  <a:gd name="T4" fmla="*/ 16 w 25"/>
                  <a:gd name="T5" fmla="*/ 29 h 29"/>
                  <a:gd name="T6" fmla="*/ 5 w 25"/>
                  <a:gd name="T7" fmla="*/ 29 h 29"/>
                  <a:gd name="T8" fmla="*/ 3 w 25"/>
                  <a:gd name="T9" fmla="*/ 23 h 29"/>
                  <a:gd name="T10" fmla="*/ 25 w 25"/>
                  <a:gd name="T1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9">
                    <a:moveTo>
                      <a:pt x="24" y="1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6"/>
                      <a:pt x="21" y="29"/>
                      <a:pt x="16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1" y="28"/>
                      <a:pt x="0" y="26"/>
                      <a:pt x="3" y="23"/>
                    </a:cubicBezTo>
                    <a:cubicBezTo>
                      <a:pt x="25" y="0"/>
                      <a:pt x="25" y="0"/>
                      <a:pt x="25" y="0"/>
                    </a:cubicBezTo>
                  </a:path>
                </a:pathLst>
              </a:custGeom>
              <a:solidFill>
                <a:schemeClr val="accent5">
                  <a:lumMod val="25000"/>
                  <a:lumOff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" name="Freeform 42">
                <a:extLst>
                  <a:ext uri="{FF2B5EF4-FFF2-40B4-BE49-F238E27FC236}">
                    <a16:creationId xmlns:a16="http://schemas.microsoft.com/office/drawing/2014/main" id="{E69394FA-0B27-4020-93A7-8BEE135011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7949" y="3095625"/>
                <a:ext cx="49212" cy="60325"/>
              </a:xfrm>
              <a:custGeom>
                <a:avLst/>
                <a:gdLst>
                  <a:gd name="T0" fmla="*/ 24 w 24"/>
                  <a:gd name="T1" fmla="*/ 0 h 29"/>
                  <a:gd name="T2" fmla="*/ 23 w 24"/>
                  <a:gd name="T3" fmla="*/ 22 h 29"/>
                  <a:gd name="T4" fmla="*/ 16 w 24"/>
                  <a:gd name="T5" fmla="*/ 29 h 29"/>
                  <a:gd name="T6" fmla="*/ 5 w 24"/>
                  <a:gd name="T7" fmla="*/ 28 h 29"/>
                  <a:gd name="T8" fmla="*/ 2 w 24"/>
                  <a:gd name="T9" fmla="*/ 22 h 29"/>
                  <a:gd name="T10" fmla="*/ 24 w 24"/>
                  <a:gd name="T1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9">
                    <a:moveTo>
                      <a:pt x="24" y="0"/>
                    </a:move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6"/>
                      <a:pt x="20" y="29"/>
                      <a:pt x="16" y="29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1" y="28"/>
                      <a:pt x="0" y="25"/>
                      <a:pt x="2" y="22"/>
                    </a:cubicBezTo>
                    <a:cubicBezTo>
                      <a:pt x="24" y="0"/>
                      <a:pt x="24" y="0"/>
                      <a:pt x="24" y="0"/>
                    </a:cubicBezTo>
                  </a:path>
                </a:pathLst>
              </a:custGeom>
              <a:solidFill>
                <a:schemeClr val="accent5">
                  <a:lumMod val="25000"/>
                  <a:lumOff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" name="Freeform 43">
                <a:extLst>
                  <a:ext uri="{FF2B5EF4-FFF2-40B4-BE49-F238E27FC236}">
                    <a16:creationId xmlns:a16="http://schemas.microsoft.com/office/drawing/2014/main" id="{AC2175C8-906D-467E-B7AF-86B9700DD8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07337" y="1290638"/>
                <a:ext cx="449262" cy="449262"/>
              </a:xfrm>
              <a:custGeom>
                <a:avLst/>
                <a:gdLst>
                  <a:gd name="T0" fmla="*/ 108 w 220"/>
                  <a:gd name="T1" fmla="*/ 1 h 220"/>
                  <a:gd name="T2" fmla="*/ 1 w 220"/>
                  <a:gd name="T3" fmla="*/ 112 h 220"/>
                  <a:gd name="T4" fmla="*/ 112 w 220"/>
                  <a:gd name="T5" fmla="*/ 219 h 220"/>
                  <a:gd name="T6" fmla="*/ 219 w 220"/>
                  <a:gd name="T7" fmla="*/ 108 h 220"/>
                  <a:gd name="T8" fmla="*/ 108 w 220"/>
                  <a:gd name="T9" fmla="*/ 1 h 220"/>
                  <a:gd name="T10" fmla="*/ 112 w 220"/>
                  <a:gd name="T11" fmla="*/ 191 h 220"/>
                  <a:gd name="T12" fmla="*/ 29 w 220"/>
                  <a:gd name="T13" fmla="*/ 111 h 220"/>
                  <a:gd name="T14" fmla="*/ 109 w 220"/>
                  <a:gd name="T15" fmla="*/ 29 h 220"/>
                  <a:gd name="T16" fmla="*/ 191 w 220"/>
                  <a:gd name="T17" fmla="*/ 108 h 220"/>
                  <a:gd name="T18" fmla="*/ 112 w 220"/>
                  <a:gd name="T19" fmla="*/ 191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0" h="220">
                    <a:moveTo>
                      <a:pt x="108" y="1"/>
                    </a:moveTo>
                    <a:cubicBezTo>
                      <a:pt x="48" y="2"/>
                      <a:pt x="0" y="52"/>
                      <a:pt x="1" y="112"/>
                    </a:cubicBezTo>
                    <a:cubicBezTo>
                      <a:pt x="2" y="172"/>
                      <a:pt x="52" y="220"/>
                      <a:pt x="112" y="219"/>
                    </a:cubicBezTo>
                    <a:cubicBezTo>
                      <a:pt x="172" y="218"/>
                      <a:pt x="220" y="168"/>
                      <a:pt x="219" y="108"/>
                    </a:cubicBezTo>
                    <a:cubicBezTo>
                      <a:pt x="218" y="48"/>
                      <a:pt x="168" y="0"/>
                      <a:pt x="108" y="1"/>
                    </a:cubicBezTo>
                    <a:close/>
                    <a:moveTo>
                      <a:pt x="112" y="191"/>
                    </a:moveTo>
                    <a:cubicBezTo>
                      <a:pt x="67" y="192"/>
                      <a:pt x="30" y="156"/>
                      <a:pt x="29" y="111"/>
                    </a:cubicBezTo>
                    <a:cubicBezTo>
                      <a:pt x="28" y="66"/>
                      <a:pt x="64" y="29"/>
                      <a:pt x="109" y="29"/>
                    </a:cubicBezTo>
                    <a:cubicBezTo>
                      <a:pt x="153" y="28"/>
                      <a:pt x="190" y="63"/>
                      <a:pt x="191" y="108"/>
                    </a:cubicBezTo>
                    <a:cubicBezTo>
                      <a:pt x="192" y="153"/>
                      <a:pt x="156" y="190"/>
                      <a:pt x="112" y="191"/>
                    </a:cubicBezTo>
                    <a:close/>
                  </a:path>
                </a:pathLst>
              </a:custGeom>
              <a:solidFill>
                <a:schemeClr val="accent5">
                  <a:lumMod val="25000"/>
                  <a:lumOff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" name="Freeform 50">
                <a:extLst>
                  <a:ext uri="{FF2B5EF4-FFF2-40B4-BE49-F238E27FC236}">
                    <a16:creationId xmlns:a16="http://schemas.microsoft.com/office/drawing/2014/main" id="{75DF35FD-7D24-44CD-A22A-35A1DD9BC4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51837" y="1630363"/>
                <a:ext cx="374650" cy="373062"/>
              </a:xfrm>
              <a:custGeom>
                <a:avLst/>
                <a:gdLst>
                  <a:gd name="T0" fmla="*/ 175 w 236"/>
                  <a:gd name="T1" fmla="*/ 73 h 235"/>
                  <a:gd name="T2" fmla="*/ 12 w 236"/>
                  <a:gd name="T3" fmla="*/ 235 h 235"/>
                  <a:gd name="T4" fmla="*/ 0 w 236"/>
                  <a:gd name="T5" fmla="*/ 223 h 235"/>
                  <a:gd name="T6" fmla="*/ 163 w 236"/>
                  <a:gd name="T7" fmla="*/ 61 h 235"/>
                  <a:gd name="T8" fmla="*/ 114 w 236"/>
                  <a:gd name="T9" fmla="*/ 11 h 235"/>
                  <a:gd name="T10" fmla="*/ 124 w 236"/>
                  <a:gd name="T11" fmla="*/ 0 h 235"/>
                  <a:gd name="T12" fmla="*/ 236 w 236"/>
                  <a:gd name="T13" fmla="*/ 111 h 235"/>
                  <a:gd name="T14" fmla="*/ 224 w 236"/>
                  <a:gd name="T15" fmla="*/ 123 h 235"/>
                  <a:gd name="T16" fmla="*/ 175 w 236"/>
                  <a:gd name="T17" fmla="*/ 73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6" h="235">
                    <a:moveTo>
                      <a:pt x="175" y="73"/>
                    </a:moveTo>
                    <a:lnTo>
                      <a:pt x="12" y="235"/>
                    </a:lnTo>
                    <a:lnTo>
                      <a:pt x="0" y="223"/>
                    </a:lnTo>
                    <a:lnTo>
                      <a:pt x="163" y="61"/>
                    </a:lnTo>
                    <a:lnTo>
                      <a:pt x="114" y="11"/>
                    </a:lnTo>
                    <a:lnTo>
                      <a:pt x="124" y="0"/>
                    </a:lnTo>
                    <a:lnTo>
                      <a:pt x="236" y="111"/>
                    </a:lnTo>
                    <a:lnTo>
                      <a:pt x="224" y="123"/>
                    </a:lnTo>
                    <a:lnTo>
                      <a:pt x="175" y="7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" name="Freeform 51">
                <a:extLst>
                  <a:ext uri="{FF2B5EF4-FFF2-40B4-BE49-F238E27FC236}">
                    <a16:creationId xmlns:a16="http://schemas.microsoft.com/office/drawing/2014/main" id="{8AF74771-722E-41B9-9A63-D57073D2D1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29625" y="1889125"/>
                <a:ext cx="396875" cy="395287"/>
              </a:xfrm>
              <a:custGeom>
                <a:avLst/>
                <a:gdLst>
                  <a:gd name="T0" fmla="*/ 99 w 194"/>
                  <a:gd name="T1" fmla="*/ 184 h 194"/>
                  <a:gd name="T2" fmla="*/ 125 w 194"/>
                  <a:gd name="T3" fmla="*/ 126 h 194"/>
                  <a:gd name="T4" fmla="*/ 67 w 194"/>
                  <a:gd name="T5" fmla="*/ 68 h 194"/>
                  <a:gd name="T6" fmla="*/ 10 w 194"/>
                  <a:gd name="T7" fmla="*/ 94 h 194"/>
                  <a:gd name="T8" fmla="*/ 0 w 194"/>
                  <a:gd name="T9" fmla="*/ 84 h 194"/>
                  <a:gd name="T10" fmla="*/ 185 w 194"/>
                  <a:gd name="T11" fmla="*/ 0 h 194"/>
                  <a:gd name="T12" fmla="*/ 194 w 194"/>
                  <a:gd name="T13" fmla="*/ 9 h 194"/>
                  <a:gd name="T14" fmla="*/ 109 w 194"/>
                  <a:gd name="T15" fmla="*/ 194 h 194"/>
                  <a:gd name="T16" fmla="*/ 99 w 194"/>
                  <a:gd name="T17" fmla="*/ 184 h 194"/>
                  <a:gd name="T18" fmla="*/ 170 w 194"/>
                  <a:gd name="T19" fmla="*/ 30 h 194"/>
                  <a:gd name="T20" fmla="*/ 174 w 194"/>
                  <a:gd name="T21" fmla="*/ 22 h 194"/>
                  <a:gd name="T22" fmla="*/ 177 w 194"/>
                  <a:gd name="T23" fmla="*/ 16 h 194"/>
                  <a:gd name="T24" fmla="*/ 177 w 194"/>
                  <a:gd name="T25" fmla="*/ 16 h 194"/>
                  <a:gd name="T26" fmla="*/ 164 w 194"/>
                  <a:gd name="T27" fmla="*/ 23 h 194"/>
                  <a:gd name="T28" fmla="*/ 79 w 194"/>
                  <a:gd name="T29" fmla="*/ 63 h 194"/>
                  <a:gd name="T30" fmla="*/ 131 w 194"/>
                  <a:gd name="T31" fmla="*/ 115 h 194"/>
                  <a:gd name="T32" fmla="*/ 170 w 194"/>
                  <a:gd name="T33" fmla="*/ 3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4" h="194">
                    <a:moveTo>
                      <a:pt x="99" y="184"/>
                    </a:moveTo>
                    <a:cubicBezTo>
                      <a:pt x="125" y="126"/>
                      <a:pt x="125" y="126"/>
                      <a:pt x="125" y="126"/>
                    </a:cubicBezTo>
                    <a:cubicBezTo>
                      <a:pt x="67" y="68"/>
                      <a:pt x="67" y="68"/>
                      <a:pt x="67" y="68"/>
                    </a:cubicBezTo>
                    <a:cubicBezTo>
                      <a:pt x="10" y="94"/>
                      <a:pt x="10" y="94"/>
                      <a:pt x="10" y="9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185" y="0"/>
                      <a:pt x="185" y="0"/>
                      <a:pt x="185" y="0"/>
                    </a:cubicBezTo>
                    <a:cubicBezTo>
                      <a:pt x="194" y="9"/>
                      <a:pt x="194" y="9"/>
                      <a:pt x="194" y="9"/>
                    </a:cubicBezTo>
                    <a:cubicBezTo>
                      <a:pt x="109" y="194"/>
                      <a:pt x="109" y="194"/>
                      <a:pt x="109" y="194"/>
                    </a:cubicBezTo>
                    <a:lnTo>
                      <a:pt x="99" y="184"/>
                    </a:lnTo>
                    <a:close/>
                    <a:moveTo>
                      <a:pt x="170" y="30"/>
                    </a:moveTo>
                    <a:cubicBezTo>
                      <a:pt x="171" y="27"/>
                      <a:pt x="173" y="25"/>
                      <a:pt x="174" y="22"/>
                    </a:cubicBezTo>
                    <a:cubicBezTo>
                      <a:pt x="175" y="20"/>
                      <a:pt x="176" y="18"/>
                      <a:pt x="177" y="16"/>
                    </a:cubicBezTo>
                    <a:cubicBezTo>
                      <a:pt x="177" y="16"/>
                      <a:pt x="177" y="16"/>
                      <a:pt x="177" y="16"/>
                    </a:cubicBezTo>
                    <a:cubicBezTo>
                      <a:pt x="172" y="19"/>
                      <a:pt x="167" y="21"/>
                      <a:pt x="164" y="23"/>
                    </a:cubicBezTo>
                    <a:cubicBezTo>
                      <a:pt x="79" y="63"/>
                      <a:pt x="79" y="63"/>
                      <a:pt x="79" y="63"/>
                    </a:cubicBezTo>
                    <a:cubicBezTo>
                      <a:pt x="131" y="115"/>
                      <a:pt x="131" y="115"/>
                      <a:pt x="131" y="115"/>
                    </a:cubicBezTo>
                    <a:lnTo>
                      <a:pt x="170" y="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" name="Freeform 52">
                <a:extLst>
                  <a:ext uri="{FF2B5EF4-FFF2-40B4-BE49-F238E27FC236}">
                    <a16:creationId xmlns:a16="http://schemas.microsoft.com/office/drawing/2014/main" id="{6093D0D4-E881-4126-8B8B-B679A8C14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2362" y="2105025"/>
                <a:ext cx="406400" cy="396875"/>
              </a:xfrm>
              <a:custGeom>
                <a:avLst/>
                <a:gdLst>
                  <a:gd name="T0" fmla="*/ 82 w 199"/>
                  <a:gd name="T1" fmla="*/ 195 h 195"/>
                  <a:gd name="T2" fmla="*/ 27 w 199"/>
                  <a:gd name="T3" fmla="*/ 164 h 195"/>
                  <a:gd name="T4" fmla="*/ 1 w 199"/>
                  <a:gd name="T5" fmla="*/ 101 h 195"/>
                  <a:gd name="T6" fmla="*/ 34 w 199"/>
                  <a:gd name="T7" fmla="*/ 35 h 195"/>
                  <a:gd name="T8" fmla="*/ 103 w 199"/>
                  <a:gd name="T9" fmla="*/ 2 h 195"/>
                  <a:gd name="T10" fmla="*/ 172 w 199"/>
                  <a:gd name="T11" fmla="*/ 30 h 195"/>
                  <a:gd name="T12" fmla="*/ 199 w 199"/>
                  <a:gd name="T13" fmla="*/ 72 h 195"/>
                  <a:gd name="T14" fmla="*/ 189 w 199"/>
                  <a:gd name="T15" fmla="*/ 82 h 195"/>
                  <a:gd name="T16" fmla="*/ 162 w 199"/>
                  <a:gd name="T17" fmla="*/ 38 h 195"/>
                  <a:gd name="T18" fmla="*/ 104 w 199"/>
                  <a:gd name="T19" fmla="*/ 14 h 195"/>
                  <a:gd name="T20" fmla="*/ 44 w 199"/>
                  <a:gd name="T21" fmla="*/ 43 h 195"/>
                  <a:gd name="T22" fmla="*/ 14 w 199"/>
                  <a:gd name="T23" fmla="*/ 102 h 195"/>
                  <a:gd name="T24" fmla="*/ 37 w 199"/>
                  <a:gd name="T25" fmla="*/ 157 h 195"/>
                  <a:gd name="T26" fmla="*/ 77 w 199"/>
                  <a:gd name="T27" fmla="*/ 181 h 195"/>
                  <a:gd name="T28" fmla="*/ 122 w 199"/>
                  <a:gd name="T29" fmla="*/ 137 h 195"/>
                  <a:gd name="T30" fmla="*/ 90 w 199"/>
                  <a:gd name="T31" fmla="*/ 105 h 195"/>
                  <a:gd name="T32" fmla="*/ 98 w 199"/>
                  <a:gd name="T33" fmla="*/ 96 h 195"/>
                  <a:gd name="T34" fmla="*/ 139 w 199"/>
                  <a:gd name="T35" fmla="*/ 137 h 195"/>
                  <a:gd name="T36" fmla="*/ 82 w 199"/>
                  <a:gd name="T37" fmla="*/ 195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9" h="195">
                    <a:moveTo>
                      <a:pt x="82" y="195"/>
                    </a:moveTo>
                    <a:cubicBezTo>
                      <a:pt x="60" y="189"/>
                      <a:pt x="42" y="178"/>
                      <a:pt x="27" y="164"/>
                    </a:cubicBezTo>
                    <a:cubicBezTo>
                      <a:pt x="9" y="145"/>
                      <a:pt x="0" y="124"/>
                      <a:pt x="1" y="101"/>
                    </a:cubicBezTo>
                    <a:cubicBezTo>
                      <a:pt x="3" y="77"/>
                      <a:pt x="13" y="55"/>
                      <a:pt x="34" y="35"/>
                    </a:cubicBezTo>
                    <a:cubicBezTo>
                      <a:pt x="54" y="14"/>
                      <a:pt x="77" y="3"/>
                      <a:pt x="103" y="2"/>
                    </a:cubicBezTo>
                    <a:cubicBezTo>
                      <a:pt x="129" y="0"/>
                      <a:pt x="152" y="10"/>
                      <a:pt x="172" y="30"/>
                    </a:cubicBezTo>
                    <a:cubicBezTo>
                      <a:pt x="184" y="42"/>
                      <a:pt x="193" y="56"/>
                      <a:pt x="199" y="72"/>
                    </a:cubicBezTo>
                    <a:cubicBezTo>
                      <a:pt x="189" y="82"/>
                      <a:pt x="189" y="82"/>
                      <a:pt x="189" y="82"/>
                    </a:cubicBezTo>
                    <a:cubicBezTo>
                      <a:pt x="183" y="64"/>
                      <a:pt x="174" y="49"/>
                      <a:pt x="162" y="38"/>
                    </a:cubicBezTo>
                    <a:cubicBezTo>
                      <a:pt x="146" y="21"/>
                      <a:pt x="126" y="13"/>
                      <a:pt x="104" y="14"/>
                    </a:cubicBezTo>
                    <a:cubicBezTo>
                      <a:pt x="82" y="15"/>
                      <a:pt x="62" y="25"/>
                      <a:pt x="44" y="43"/>
                    </a:cubicBezTo>
                    <a:cubicBezTo>
                      <a:pt x="26" y="62"/>
                      <a:pt x="16" y="81"/>
                      <a:pt x="14" y="102"/>
                    </a:cubicBezTo>
                    <a:cubicBezTo>
                      <a:pt x="13" y="122"/>
                      <a:pt x="21" y="140"/>
                      <a:pt x="37" y="157"/>
                    </a:cubicBezTo>
                    <a:cubicBezTo>
                      <a:pt x="50" y="169"/>
                      <a:pt x="63" y="177"/>
                      <a:pt x="77" y="181"/>
                    </a:cubicBezTo>
                    <a:cubicBezTo>
                      <a:pt x="122" y="137"/>
                      <a:pt x="122" y="137"/>
                      <a:pt x="122" y="137"/>
                    </a:cubicBezTo>
                    <a:cubicBezTo>
                      <a:pt x="90" y="105"/>
                      <a:pt x="90" y="105"/>
                      <a:pt x="90" y="105"/>
                    </a:cubicBezTo>
                    <a:cubicBezTo>
                      <a:pt x="98" y="96"/>
                      <a:pt x="98" y="96"/>
                      <a:pt x="98" y="96"/>
                    </a:cubicBezTo>
                    <a:cubicBezTo>
                      <a:pt x="139" y="137"/>
                      <a:pt x="139" y="137"/>
                      <a:pt x="139" y="137"/>
                    </a:cubicBezTo>
                    <a:lnTo>
                      <a:pt x="82" y="19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" name="Freeform 53">
                <a:extLst>
                  <a:ext uri="{FF2B5EF4-FFF2-40B4-BE49-F238E27FC236}">
                    <a16:creationId xmlns:a16="http://schemas.microsoft.com/office/drawing/2014/main" id="{28506E58-DE53-4C84-980E-352CDA1E0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55087" y="2339975"/>
                <a:ext cx="393700" cy="346075"/>
              </a:xfrm>
              <a:custGeom>
                <a:avLst/>
                <a:gdLst>
                  <a:gd name="T0" fmla="*/ 0 w 193"/>
                  <a:gd name="T1" fmla="*/ 111 h 170"/>
                  <a:gd name="T2" fmla="*/ 11 w 193"/>
                  <a:gd name="T3" fmla="*/ 101 h 170"/>
                  <a:gd name="T4" fmla="*/ 31 w 193"/>
                  <a:gd name="T5" fmla="*/ 139 h 170"/>
                  <a:gd name="T6" fmla="*/ 61 w 193"/>
                  <a:gd name="T7" fmla="*/ 157 h 170"/>
                  <a:gd name="T8" fmla="*/ 88 w 193"/>
                  <a:gd name="T9" fmla="*/ 147 h 170"/>
                  <a:gd name="T10" fmla="*/ 99 w 193"/>
                  <a:gd name="T11" fmla="*/ 125 h 170"/>
                  <a:gd name="T12" fmla="*/ 92 w 193"/>
                  <a:gd name="T13" fmla="*/ 84 h 170"/>
                  <a:gd name="T14" fmla="*/ 86 w 193"/>
                  <a:gd name="T15" fmla="*/ 38 h 170"/>
                  <a:gd name="T16" fmla="*/ 99 w 193"/>
                  <a:gd name="T17" fmla="*/ 14 h 170"/>
                  <a:gd name="T18" fmla="*/ 134 w 193"/>
                  <a:gd name="T19" fmla="*/ 1 h 170"/>
                  <a:gd name="T20" fmla="*/ 174 w 193"/>
                  <a:gd name="T21" fmla="*/ 21 h 170"/>
                  <a:gd name="T22" fmla="*/ 193 w 193"/>
                  <a:gd name="T23" fmla="*/ 49 h 170"/>
                  <a:gd name="T24" fmla="*/ 184 w 193"/>
                  <a:gd name="T25" fmla="*/ 59 h 170"/>
                  <a:gd name="T26" fmla="*/ 164 w 193"/>
                  <a:gd name="T27" fmla="*/ 28 h 170"/>
                  <a:gd name="T28" fmla="*/ 135 w 193"/>
                  <a:gd name="T29" fmla="*/ 13 h 170"/>
                  <a:gd name="T30" fmla="*/ 110 w 193"/>
                  <a:gd name="T31" fmla="*/ 23 h 170"/>
                  <a:gd name="T32" fmla="*/ 99 w 193"/>
                  <a:gd name="T33" fmla="*/ 45 h 170"/>
                  <a:gd name="T34" fmla="*/ 106 w 193"/>
                  <a:gd name="T35" fmla="*/ 85 h 170"/>
                  <a:gd name="T36" fmla="*/ 112 w 193"/>
                  <a:gd name="T37" fmla="*/ 129 h 170"/>
                  <a:gd name="T38" fmla="*/ 99 w 193"/>
                  <a:gd name="T39" fmla="*/ 155 h 170"/>
                  <a:gd name="T40" fmla="*/ 63 w 193"/>
                  <a:gd name="T41" fmla="*/ 169 h 170"/>
                  <a:gd name="T42" fmla="*/ 23 w 193"/>
                  <a:gd name="T43" fmla="*/ 148 h 170"/>
                  <a:gd name="T44" fmla="*/ 9 w 193"/>
                  <a:gd name="T45" fmla="*/ 130 h 170"/>
                  <a:gd name="T46" fmla="*/ 0 w 193"/>
                  <a:gd name="T47" fmla="*/ 111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3" h="170">
                    <a:moveTo>
                      <a:pt x="0" y="111"/>
                    </a:moveTo>
                    <a:cubicBezTo>
                      <a:pt x="11" y="101"/>
                      <a:pt x="11" y="101"/>
                      <a:pt x="11" y="101"/>
                    </a:cubicBezTo>
                    <a:cubicBezTo>
                      <a:pt x="14" y="117"/>
                      <a:pt x="21" y="129"/>
                      <a:pt x="31" y="139"/>
                    </a:cubicBezTo>
                    <a:cubicBezTo>
                      <a:pt x="41" y="150"/>
                      <a:pt x="51" y="156"/>
                      <a:pt x="61" y="157"/>
                    </a:cubicBezTo>
                    <a:cubicBezTo>
                      <a:pt x="71" y="158"/>
                      <a:pt x="80" y="154"/>
                      <a:pt x="88" y="147"/>
                    </a:cubicBezTo>
                    <a:cubicBezTo>
                      <a:pt x="94" y="140"/>
                      <a:pt x="98" y="132"/>
                      <a:pt x="99" y="125"/>
                    </a:cubicBezTo>
                    <a:cubicBezTo>
                      <a:pt x="99" y="117"/>
                      <a:pt x="97" y="103"/>
                      <a:pt x="92" y="84"/>
                    </a:cubicBezTo>
                    <a:cubicBezTo>
                      <a:pt x="86" y="63"/>
                      <a:pt x="84" y="47"/>
                      <a:pt x="86" y="38"/>
                    </a:cubicBezTo>
                    <a:cubicBezTo>
                      <a:pt x="87" y="29"/>
                      <a:pt x="92" y="21"/>
                      <a:pt x="99" y="14"/>
                    </a:cubicBezTo>
                    <a:cubicBezTo>
                      <a:pt x="108" y="5"/>
                      <a:pt x="120" y="0"/>
                      <a:pt x="134" y="1"/>
                    </a:cubicBezTo>
                    <a:cubicBezTo>
                      <a:pt x="148" y="2"/>
                      <a:pt x="161" y="9"/>
                      <a:pt x="174" y="21"/>
                    </a:cubicBezTo>
                    <a:cubicBezTo>
                      <a:pt x="182" y="29"/>
                      <a:pt x="188" y="38"/>
                      <a:pt x="193" y="49"/>
                    </a:cubicBezTo>
                    <a:cubicBezTo>
                      <a:pt x="184" y="59"/>
                      <a:pt x="184" y="59"/>
                      <a:pt x="184" y="59"/>
                    </a:cubicBezTo>
                    <a:cubicBezTo>
                      <a:pt x="179" y="47"/>
                      <a:pt x="173" y="37"/>
                      <a:pt x="164" y="28"/>
                    </a:cubicBezTo>
                    <a:cubicBezTo>
                      <a:pt x="155" y="19"/>
                      <a:pt x="145" y="14"/>
                      <a:pt x="135" y="13"/>
                    </a:cubicBezTo>
                    <a:cubicBezTo>
                      <a:pt x="125" y="13"/>
                      <a:pt x="117" y="16"/>
                      <a:pt x="110" y="23"/>
                    </a:cubicBezTo>
                    <a:cubicBezTo>
                      <a:pt x="103" y="30"/>
                      <a:pt x="99" y="37"/>
                      <a:pt x="99" y="45"/>
                    </a:cubicBezTo>
                    <a:cubicBezTo>
                      <a:pt x="98" y="53"/>
                      <a:pt x="100" y="66"/>
                      <a:pt x="106" y="85"/>
                    </a:cubicBezTo>
                    <a:cubicBezTo>
                      <a:pt x="111" y="105"/>
                      <a:pt x="113" y="120"/>
                      <a:pt x="112" y="129"/>
                    </a:cubicBezTo>
                    <a:cubicBezTo>
                      <a:pt x="110" y="139"/>
                      <a:pt x="106" y="147"/>
                      <a:pt x="99" y="155"/>
                    </a:cubicBezTo>
                    <a:cubicBezTo>
                      <a:pt x="88" y="165"/>
                      <a:pt x="76" y="170"/>
                      <a:pt x="63" y="169"/>
                    </a:cubicBezTo>
                    <a:cubicBezTo>
                      <a:pt x="49" y="168"/>
                      <a:pt x="36" y="161"/>
                      <a:pt x="23" y="148"/>
                    </a:cubicBezTo>
                    <a:cubicBezTo>
                      <a:pt x="18" y="144"/>
                      <a:pt x="13" y="138"/>
                      <a:pt x="9" y="130"/>
                    </a:cubicBezTo>
                    <a:cubicBezTo>
                      <a:pt x="4" y="123"/>
                      <a:pt x="1" y="116"/>
                      <a:pt x="0" y="11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4" name="Freeform 32">
                <a:extLst>
                  <a:ext uri="{FF2B5EF4-FFF2-40B4-BE49-F238E27FC236}">
                    <a16:creationId xmlns:a16="http://schemas.microsoft.com/office/drawing/2014/main" id="{D8EC597D-81D0-4A66-B4DF-3421CCBE9F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12449" y="2462704"/>
                <a:ext cx="50800" cy="58737"/>
              </a:xfrm>
              <a:custGeom>
                <a:avLst/>
                <a:gdLst>
                  <a:gd name="T0" fmla="*/ 24 w 25"/>
                  <a:gd name="T1" fmla="*/ 0 h 29"/>
                  <a:gd name="T2" fmla="*/ 24 w 25"/>
                  <a:gd name="T3" fmla="*/ 22 h 29"/>
                  <a:gd name="T4" fmla="*/ 16 w 25"/>
                  <a:gd name="T5" fmla="*/ 29 h 29"/>
                  <a:gd name="T6" fmla="*/ 5 w 25"/>
                  <a:gd name="T7" fmla="*/ 28 h 29"/>
                  <a:gd name="T8" fmla="*/ 3 w 25"/>
                  <a:gd name="T9" fmla="*/ 23 h 29"/>
                  <a:gd name="T10" fmla="*/ 25 w 25"/>
                  <a:gd name="T1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9">
                    <a:moveTo>
                      <a:pt x="24" y="0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6"/>
                      <a:pt x="20" y="29"/>
                      <a:pt x="16" y="29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1" y="28"/>
                      <a:pt x="0" y="26"/>
                      <a:pt x="3" y="23"/>
                    </a:cubicBezTo>
                    <a:cubicBezTo>
                      <a:pt x="25" y="0"/>
                      <a:pt x="25" y="0"/>
                      <a:pt x="25" y="0"/>
                    </a:cubicBezTo>
                  </a:path>
                </a:pathLst>
              </a:custGeom>
              <a:solidFill>
                <a:schemeClr val="accent5">
                  <a:lumMod val="25000"/>
                  <a:lumOff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5" name="Freeform 32">
                <a:extLst>
                  <a:ext uri="{FF2B5EF4-FFF2-40B4-BE49-F238E27FC236}">
                    <a16:creationId xmlns:a16="http://schemas.microsoft.com/office/drawing/2014/main" id="{F06A88D8-7755-4F98-8CB7-604839C02A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61637" y="2411907"/>
                <a:ext cx="50800" cy="58737"/>
              </a:xfrm>
              <a:custGeom>
                <a:avLst/>
                <a:gdLst>
                  <a:gd name="T0" fmla="*/ 24 w 25"/>
                  <a:gd name="T1" fmla="*/ 0 h 29"/>
                  <a:gd name="T2" fmla="*/ 24 w 25"/>
                  <a:gd name="T3" fmla="*/ 22 h 29"/>
                  <a:gd name="T4" fmla="*/ 16 w 25"/>
                  <a:gd name="T5" fmla="*/ 29 h 29"/>
                  <a:gd name="T6" fmla="*/ 5 w 25"/>
                  <a:gd name="T7" fmla="*/ 28 h 29"/>
                  <a:gd name="T8" fmla="*/ 3 w 25"/>
                  <a:gd name="T9" fmla="*/ 23 h 29"/>
                  <a:gd name="T10" fmla="*/ 25 w 25"/>
                  <a:gd name="T1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9">
                    <a:moveTo>
                      <a:pt x="24" y="0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6"/>
                      <a:pt x="20" y="29"/>
                      <a:pt x="16" y="29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1" y="28"/>
                      <a:pt x="0" y="26"/>
                      <a:pt x="3" y="23"/>
                    </a:cubicBezTo>
                    <a:cubicBezTo>
                      <a:pt x="25" y="0"/>
                      <a:pt x="25" y="0"/>
                      <a:pt x="25" y="0"/>
                    </a:cubicBezTo>
                  </a:path>
                </a:pathLst>
              </a:custGeom>
              <a:solidFill>
                <a:schemeClr val="accent5">
                  <a:lumMod val="25000"/>
                  <a:lumOff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6" name="Freeform 32">
                <a:extLst>
                  <a:ext uri="{FF2B5EF4-FFF2-40B4-BE49-F238E27FC236}">
                    <a16:creationId xmlns:a16="http://schemas.microsoft.com/office/drawing/2014/main" id="{A909E0FB-245F-4471-BFBA-096D9F4D7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07675" y="2360508"/>
                <a:ext cx="50800" cy="58737"/>
              </a:xfrm>
              <a:custGeom>
                <a:avLst/>
                <a:gdLst>
                  <a:gd name="T0" fmla="*/ 24 w 25"/>
                  <a:gd name="T1" fmla="*/ 0 h 29"/>
                  <a:gd name="T2" fmla="*/ 24 w 25"/>
                  <a:gd name="T3" fmla="*/ 22 h 29"/>
                  <a:gd name="T4" fmla="*/ 16 w 25"/>
                  <a:gd name="T5" fmla="*/ 29 h 29"/>
                  <a:gd name="T6" fmla="*/ 5 w 25"/>
                  <a:gd name="T7" fmla="*/ 28 h 29"/>
                  <a:gd name="T8" fmla="*/ 3 w 25"/>
                  <a:gd name="T9" fmla="*/ 23 h 29"/>
                  <a:gd name="T10" fmla="*/ 25 w 25"/>
                  <a:gd name="T1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9">
                    <a:moveTo>
                      <a:pt x="24" y="0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6"/>
                      <a:pt x="20" y="29"/>
                      <a:pt x="16" y="29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1" y="28"/>
                      <a:pt x="0" y="26"/>
                      <a:pt x="3" y="23"/>
                    </a:cubicBezTo>
                    <a:cubicBezTo>
                      <a:pt x="25" y="0"/>
                      <a:pt x="25" y="0"/>
                      <a:pt x="25" y="0"/>
                    </a:cubicBezTo>
                  </a:path>
                </a:pathLst>
              </a:custGeom>
              <a:solidFill>
                <a:schemeClr val="accent5">
                  <a:lumMod val="25000"/>
                  <a:lumOff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C0B5572-BE63-4086-A4CB-1BE691760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887" y="3879050"/>
              <a:ext cx="1044116" cy="104411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FEAA2E9-5C4B-4D35-AD9E-D6D811F36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2591" y="3782494"/>
              <a:ext cx="1237228" cy="1237228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0920D28-8152-460D-824D-884074BF9C09}"/>
                </a:ext>
              </a:extLst>
            </p:cNvPr>
            <p:cNvGrpSpPr/>
            <p:nvPr/>
          </p:nvGrpSpPr>
          <p:grpSpPr>
            <a:xfrm>
              <a:off x="6121227" y="1189038"/>
              <a:ext cx="4697412" cy="3830684"/>
              <a:chOff x="6057900" y="1189038"/>
              <a:chExt cx="4697412" cy="3830684"/>
            </a:xfrm>
          </p:grpSpPr>
          <p:sp>
            <p:nvSpPr>
              <p:cNvPr id="21" name="Freeform 25">
                <a:extLst>
                  <a:ext uri="{FF2B5EF4-FFF2-40B4-BE49-F238E27FC236}">
                    <a16:creationId xmlns:a16="http://schemas.microsoft.com/office/drawing/2014/main" id="{792C681A-E5A7-405B-9ECD-A970BACD3B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0188" y="2979738"/>
                <a:ext cx="3548515" cy="577850"/>
              </a:xfrm>
              <a:custGeom>
                <a:avLst/>
                <a:gdLst>
                  <a:gd name="T0" fmla="*/ 1315 w 1315"/>
                  <a:gd name="T1" fmla="*/ 283 h 283"/>
                  <a:gd name="T2" fmla="*/ 1315 w 1315"/>
                  <a:gd name="T3" fmla="*/ 46 h 283"/>
                  <a:gd name="T4" fmla="*/ 1268 w 1315"/>
                  <a:gd name="T5" fmla="*/ 0 h 283"/>
                  <a:gd name="T6" fmla="*/ 46 w 1315"/>
                  <a:gd name="T7" fmla="*/ 0 h 283"/>
                  <a:gd name="T8" fmla="*/ 0 w 1315"/>
                  <a:gd name="T9" fmla="*/ 46 h 283"/>
                  <a:gd name="T10" fmla="*/ 0 w 1315"/>
                  <a:gd name="T11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15" h="283">
                    <a:moveTo>
                      <a:pt x="1315" y="283"/>
                    </a:moveTo>
                    <a:cubicBezTo>
                      <a:pt x="1315" y="46"/>
                      <a:pt x="1315" y="46"/>
                      <a:pt x="1315" y="46"/>
                    </a:cubicBezTo>
                    <a:cubicBezTo>
                      <a:pt x="1315" y="21"/>
                      <a:pt x="1294" y="0"/>
                      <a:pt x="126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21" y="0"/>
                      <a:pt x="0" y="21"/>
                      <a:pt x="0" y="46"/>
                    </a:cubicBezTo>
                    <a:cubicBezTo>
                      <a:pt x="0" y="283"/>
                      <a:pt x="0" y="283"/>
                      <a:pt x="0" y="283"/>
                    </a:cubicBezTo>
                  </a:path>
                </a:pathLst>
              </a:custGeom>
              <a:noFill/>
              <a:ln w="3175" cap="flat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oval" w="med" len="med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" name="Oval 44">
                <a:extLst>
                  <a:ext uri="{FF2B5EF4-FFF2-40B4-BE49-F238E27FC236}">
                    <a16:creationId xmlns:a16="http://schemas.microsoft.com/office/drawing/2014/main" id="{100A4611-0E91-4C91-8A73-6D06CD8360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1701" y="4035425"/>
                <a:ext cx="646419" cy="59880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OR</a:t>
                </a: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709C7BFF-75AA-493F-ABB5-232DCEDAEAF0}"/>
                  </a:ext>
                </a:extLst>
              </p:cNvPr>
              <p:cNvGrpSpPr/>
              <p:nvPr/>
            </p:nvGrpSpPr>
            <p:grpSpPr>
              <a:xfrm>
                <a:off x="7449877" y="1189038"/>
                <a:ext cx="2008926" cy="1966912"/>
                <a:chOff x="7797800" y="1189038"/>
                <a:chExt cx="2008926" cy="1966912"/>
              </a:xfrm>
            </p:grpSpPr>
            <p:sp>
              <p:nvSpPr>
                <p:cNvPr id="26" name="Freeform 28">
                  <a:extLst>
                    <a:ext uri="{FF2B5EF4-FFF2-40B4-BE49-F238E27FC236}">
                      <a16:creationId xmlns:a16="http://schemas.microsoft.com/office/drawing/2014/main" id="{449E695B-A334-4A97-9DF9-2D0F58AD844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797800" y="1189038"/>
                  <a:ext cx="2005012" cy="1963737"/>
                </a:xfrm>
                <a:custGeom>
                  <a:avLst/>
                  <a:gdLst>
                    <a:gd name="T0" fmla="*/ 0 w 982"/>
                    <a:gd name="T1" fmla="*/ 89 h 963"/>
                    <a:gd name="T2" fmla="*/ 6 w 982"/>
                    <a:gd name="T3" fmla="*/ 396 h 963"/>
                    <a:gd name="T4" fmla="*/ 590 w 982"/>
                    <a:gd name="T5" fmla="*/ 963 h 963"/>
                    <a:gd name="T6" fmla="*/ 982 w 982"/>
                    <a:gd name="T7" fmla="*/ 557 h 963"/>
                    <a:gd name="T8" fmla="*/ 404 w 982"/>
                    <a:gd name="T9" fmla="*/ 0 h 963"/>
                    <a:gd name="T10" fmla="*/ 80 w 982"/>
                    <a:gd name="T11" fmla="*/ 5 h 963"/>
                    <a:gd name="T12" fmla="*/ 0 w 982"/>
                    <a:gd name="T13" fmla="*/ 89 h 963"/>
                    <a:gd name="T14" fmla="*/ 221 w 982"/>
                    <a:gd name="T15" fmla="*/ 100 h 963"/>
                    <a:gd name="T16" fmla="*/ 223 w 982"/>
                    <a:gd name="T17" fmla="*/ 217 h 963"/>
                    <a:gd name="T18" fmla="*/ 106 w 982"/>
                    <a:gd name="T19" fmla="*/ 219 h 963"/>
                    <a:gd name="T20" fmla="*/ 104 w 982"/>
                    <a:gd name="T21" fmla="*/ 103 h 963"/>
                    <a:gd name="T22" fmla="*/ 221 w 982"/>
                    <a:gd name="T23" fmla="*/ 100 h 9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82" h="963">
                      <a:moveTo>
                        <a:pt x="0" y="89"/>
                      </a:moveTo>
                      <a:cubicBezTo>
                        <a:pt x="6" y="396"/>
                        <a:pt x="6" y="396"/>
                        <a:pt x="6" y="396"/>
                      </a:cubicBezTo>
                      <a:cubicBezTo>
                        <a:pt x="590" y="963"/>
                        <a:pt x="590" y="963"/>
                        <a:pt x="590" y="963"/>
                      </a:cubicBezTo>
                      <a:cubicBezTo>
                        <a:pt x="982" y="557"/>
                        <a:pt x="982" y="557"/>
                        <a:pt x="982" y="557"/>
                      </a:cubicBezTo>
                      <a:cubicBezTo>
                        <a:pt x="404" y="0"/>
                        <a:pt x="404" y="0"/>
                        <a:pt x="404" y="0"/>
                      </a:cubicBezTo>
                      <a:cubicBezTo>
                        <a:pt x="80" y="5"/>
                        <a:pt x="80" y="5"/>
                        <a:pt x="80" y="5"/>
                      </a:cubicBezTo>
                      <a:lnTo>
                        <a:pt x="0" y="89"/>
                      </a:lnTo>
                      <a:close/>
                      <a:moveTo>
                        <a:pt x="221" y="100"/>
                      </a:moveTo>
                      <a:cubicBezTo>
                        <a:pt x="254" y="132"/>
                        <a:pt x="255" y="184"/>
                        <a:pt x="223" y="217"/>
                      </a:cubicBezTo>
                      <a:cubicBezTo>
                        <a:pt x="191" y="250"/>
                        <a:pt x="139" y="251"/>
                        <a:pt x="106" y="219"/>
                      </a:cubicBezTo>
                      <a:cubicBezTo>
                        <a:pt x="74" y="187"/>
                        <a:pt x="73" y="135"/>
                        <a:pt x="104" y="103"/>
                      </a:cubicBezTo>
                      <a:cubicBezTo>
                        <a:pt x="136" y="70"/>
                        <a:pt x="188" y="69"/>
                        <a:pt x="221" y="10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32">
                  <a:extLst>
                    <a:ext uri="{FF2B5EF4-FFF2-40B4-BE49-F238E27FC236}">
                      <a16:creationId xmlns:a16="http://schemas.microsoft.com/office/drawing/2014/main" id="{942B7E81-56BA-4DE3-A7B7-92279C74F0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59924" y="2514600"/>
                  <a:ext cx="50800" cy="58737"/>
                </a:xfrm>
                <a:custGeom>
                  <a:avLst/>
                  <a:gdLst>
                    <a:gd name="T0" fmla="*/ 24 w 25"/>
                    <a:gd name="T1" fmla="*/ 0 h 29"/>
                    <a:gd name="T2" fmla="*/ 24 w 25"/>
                    <a:gd name="T3" fmla="*/ 22 h 29"/>
                    <a:gd name="T4" fmla="*/ 16 w 25"/>
                    <a:gd name="T5" fmla="*/ 29 h 29"/>
                    <a:gd name="T6" fmla="*/ 5 w 25"/>
                    <a:gd name="T7" fmla="*/ 28 h 29"/>
                    <a:gd name="T8" fmla="*/ 3 w 25"/>
                    <a:gd name="T9" fmla="*/ 23 h 29"/>
                    <a:gd name="T10" fmla="*/ 25 w 25"/>
                    <a:gd name="T11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29">
                      <a:moveTo>
                        <a:pt x="24" y="0"/>
                      </a:moveTo>
                      <a:cubicBezTo>
                        <a:pt x="24" y="22"/>
                        <a:pt x="24" y="22"/>
                        <a:pt x="24" y="22"/>
                      </a:cubicBezTo>
                      <a:cubicBezTo>
                        <a:pt x="24" y="26"/>
                        <a:pt x="20" y="29"/>
                        <a:pt x="16" y="29"/>
                      </a:cubicBezTo>
                      <a:cubicBezTo>
                        <a:pt x="5" y="28"/>
                        <a:pt x="5" y="28"/>
                        <a:pt x="5" y="28"/>
                      </a:cubicBezTo>
                      <a:cubicBezTo>
                        <a:pt x="1" y="28"/>
                        <a:pt x="0" y="26"/>
                        <a:pt x="3" y="23"/>
                      </a:cubicBezTo>
                      <a:cubicBezTo>
                        <a:pt x="25" y="0"/>
                        <a:pt x="25" y="0"/>
                        <a:pt x="25" y="0"/>
                      </a:cubicBezTo>
                    </a:path>
                  </a:pathLst>
                </a:custGeom>
                <a:solidFill>
                  <a:schemeClr val="accent5">
                    <a:lumMod val="25000"/>
                    <a:lumOff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33">
                  <a:extLst>
                    <a:ext uri="{FF2B5EF4-FFF2-40B4-BE49-F238E27FC236}">
                      <a16:creationId xmlns:a16="http://schemas.microsoft.com/office/drawing/2014/main" id="{95503E1B-7C39-4B28-A4A5-D501E3C8EF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02774" y="2573338"/>
                  <a:ext cx="50800" cy="57150"/>
                </a:xfrm>
                <a:custGeom>
                  <a:avLst/>
                  <a:gdLst>
                    <a:gd name="T0" fmla="*/ 25 w 25"/>
                    <a:gd name="T1" fmla="*/ 0 h 28"/>
                    <a:gd name="T2" fmla="*/ 24 w 25"/>
                    <a:gd name="T3" fmla="*/ 21 h 28"/>
                    <a:gd name="T4" fmla="*/ 17 w 25"/>
                    <a:gd name="T5" fmla="*/ 28 h 28"/>
                    <a:gd name="T6" fmla="*/ 5 w 25"/>
                    <a:gd name="T7" fmla="*/ 28 h 28"/>
                    <a:gd name="T8" fmla="*/ 3 w 25"/>
                    <a:gd name="T9" fmla="*/ 22 h 28"/>
                    <a:gd name="T10" fmla="*/ 25 w 25"/>
                    <a:gd name="T11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28">
                      <a:moveTo>
                        <a:pt x="25" y="0"/>
                      </a:moveTo>
                      <a:cubicBezTo>
                        <a:pt x="24" y="21"/>
                        <a:pt x="24" y="21"/>
                        <a:pt x="24" y="21"/>
                      </a:cubicBezTo>
                      <a:cubicBezTo>
                        <a:pt x="24" y="25"/>
                        <a:pt x="21" y="28"/>
                        <a:pt x="17" y="28"/>
                      </a:cubicBezTo>
                      <a:cubicBezTo>
                        <a:pt x="5" y="28"/>
                        <a:pt x="5" y="28"/>
                        <a:pt x="5" y="28"/>
                      </a:cubicBezTo>
                      <a:cubicBezTo>
                        <a:pt x="1" y="28"/>
                        <a:pt x="0" y="25"/>
                        <a:pt x="3" y="22"/>
                      </a:cubicBezTo>
                      <a:cubicBezTo>
                        <a:pt x="25" y="0"/>
                        <a:pt x="25" y="0"/>
                        <a:pt x="25" y="0"/>
                      </a:cubicBezTo>
                    </a:path>
                  </a:pathLst>
                </a:custGeom>
                <a:solidFill>
                  <a:schemeClr val="accent5">
                    <a:lumMod val="25000"/>
                    <a:lumOff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34">
                  <a:extLst>
                    <a:ext uri="{FF2B5EF4-FFF2-40B4-BE49-F238E27FC236}">
                      <a16:creationId xmlns:a16="http://schemas.microsoft.com/office/drawing/2014/main" id="{0D308289-2A5A-4539-98C3-E22924805A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47212" y="2630488"/>
                  <a:ext cx="49212" cy="60325"/>
                </a:xfrm>
                <a:custGeom>
                  <a:avLst/>
                  <a:gdLst>
                    <a:gd name="T0" fmla="*/ 24 w 24"/>
                    <a:gd name="T1" fmla="*/ 0 h 29"/>
                    <a:gd name="T2" fmla="*/ 24 w 24"/>
                    <a:gd name="T3" fmla="*/ 22 h 29"/>
                    <a:gd name="T4" fmla="*/ 16 w 24"/>
                    <a:gd name="T5" fmla="*/ 29 h 29"/>
                    <a:gd name="T6" fmla="*/ 5 w 24"/>
                    <a:gd name="T7" fmla="*/ 28 h 29"/>
                    <a:gd name="T8" fmla="*/ 3 w 24"/>
                    <a:gd name="T9" fmla="*/ 23 h 29"/>
                    <a:gd name="T10" fmla="*/ 24 w 24"/>
                    <a:gd name="T11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" h="29">
                      <a:moveTo>
                        <a:pt x="24" y="0"/>
                      </a:moveTo>
                      <a:cubicBezTo>
                        <a:pt x="24" y="22"/>
                        <a:pt x="24" y="22"/>
                        <a:pt x="24" y="22"/>
                      </a:cubicBezTo>
                      <a:cubicBezTo>
                        <a:pt x="24" y="26"/>
                        <a:pt x="20" y="29"/>
                        <a:pt x="16" y="29"/>
                      </a:cubicBezTo>
                      <a:cubicBezTo>
                        <a:pt x="5" y="28"/>
                        <a:pt x="5" y="28"/>
                        <a:pt x="5" y="28"/>
                      </a:cubicBezTo>
                      <a:cubicBezTo>
                        <a:pt x="1" y="28"/>
                        <a:pt x="0" y="26"/>
                        <a:pt x="3" y="23"/>
                      </a:cubicBezTo>
                      <a:cubicBezTo>
                        <a:pt x="24" y="0"/>
                        <a:pt x="24" y="0"/>
                        <a:pt x="24" y="0"/>
                      </a:cubicBezTo>
                    </a:path>
                  </a:pathLst>
                </a:custGeom>
                <a:solidFill>
                  <a:schemeClr val="accent5">
                    <a:lumMod val="25000"/>
                    <a:lumOff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35">
                  <a:extLst>
                    <a:ext uri="{FF2B5EF4-FFF2-40B4-BE49-F238E27FC236}">
                      <a16:creationId xmlns:a16="http://schemas.microsoft.com/office/drawing/2014/main" id="{C4E3A0C6-5FDD-4540-B98E-519EA11265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90062" y="2690813"/>
                  <a:ext cx="50800" cy="57150"/>
                </a:xfrm>
                <a:custGeom>
                  <a:avLst/>
                  <a:gdLst>
                    <a:gd name="T0" fmla="*/ 25 w 25"/>
                    <a:gd name="T1" fmla="*/ 0 h 28"/>
                    <a:gd name="T2" fmla="*/ 24 w 25"/>
                    <a:gd name="T3" fmla="*/ 21 h 28"/>
                    <a:gd name="T4" fmla="*/ 17 w 25"/>
                    <a:gd name="T5" fmla="*/ 28 h 28"/>
                    <a:gd name="T6" fmla="*/ 5 w 25"/>
                    <a:gd name="T7" fmla="*/ 28 h 28"/>
                    <a:gd name="T8" fmla="*/ 3 w 25"/>
                    <a:gd name="T9" fmla="*/ 22 h 28"/>
                    <a:gd name="T10" fmla="*/ 25 w 25"/>
                    <a:gd name="T11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28">
                      <a:moveTo>
                        <a:pt x="25" y="0"/>
                      </a:moveTo>
                      <a:cubicBezTo>
                        <a:pt x="24" y="21"/>
                        <a:pt x="24" y="21"/>
                        <a:pt x="24" y="21"/>
                      </a:cubicBezTo>
                      <a:cubicBezTo>
                        <a:pt x="24" y="25"/>
                        <a:pt x="21" y="28"/>
                        <a:pt x="17" y="28"/>
                      </a:cubicBezTo>
                      <a:cubicBezTo>
                        <a:pt x="5" y="28"/>
                        <a:pt x="5" y="28"/>
                        <a:pt x="5" y="28"/>
                      </a:cubicBezTo>
                      <a:cubicBezTo>
                        <a:pt x="1" y="28"/>
                        <a:pt x="0" y="25"/>
                        <a:pt x="3" y="22"/>
                      </a:cubicBezTo>
                      <a:cubicBezTo>
                        <a:pt x="25" y="0"/>
                        <a:pt x="25" y="0"/>
                        <a:pt x="25" y="0"/>
                      </a:cubicBezTo>
                    </a:path>
                  </a:pathLst>
                </a:custGeom>
                <a:solidFill>
                  <a:schemeClr val="accent5">
                    <a:lumMod val="25000"/>
                    <a:lumOff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Freeform 36">
                  <a:extLst>
                    <a:ext uri="{FF2B5EF4-FFF2-40B4-BE49-F238E27FC236}">
                      <a16:creationId xmlns:a16="http://schemas.microsoft.com/office/drawing/2014/main" id="{D7A453D6-77A7-46EE-A388-9296754345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34499" y="2747963"/>
                  <a:ext cx="49212" cy="58737"/>
                </a:xfrm>
                <a:custGeom>
                  <a:avLst/>
                  <a:gdLst>
                    <a:gd name="T0" fmla="*/ 24 w 24"/>
                    <a:gd name="T1" fmla="*/ 0 h 29"/>
                    <a:gd name="T2" fmla="*/ 24 w 24"/>
                    <a:gd name="T3" fmla="*/ 22 h 29"/>
                    <a:gd name="T4" fmla="*/ 16 w 24"/>
                    <a:gd name="T5" fmla="*/ 29 h 29"/>
                    <a:gd name="T6" fmla="*/ 5 w 24"/>
                    <a:gd name="T7" fmla="*/ 28 h 29"/>
                    <a:gd name="T8" fmla="*/ 3 w 24"/>
                    <a:gd name="T9" fmla="*/ 23 h 29"/>
                    <a:gd name="T10" fmla="*/ 24 w 24"/>
                    <a:gd name="T11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" h="29">
                      <a:moveTo>
                        <a:pt x="24" y="0"/>
                      </a:moveTo>
                      <a:cubicBezTo>
                        <a:pt x="24" y="22"/>
                        <a:pt x="24" y="22"/>
                        <a:pt x="24" y="22"/>
                      </a:cubicBezTo>
                      <a:cubicBezTo>
                        <a:pt x="24" y="26"/>
                        <a:pt x="20" y="29"/>
                        <a:pt x="16" y="29"/>
                      </a:cubicBezTo>
                      <a:cubicBezTo>
                        <a:pt x="5" y="28"/>
                        <a:pt x="5" y="28"/>
                        <a:pt x="5" y="28"/>
                      </a:cubicBezTo>
                      <a:cubicBezTo>
                        <a:pt x="1" y="28"/>
                        <a:pt x="0" y="25"/>
                        <a:pt x="3" y="23"/>
                      </a:cubicBezTo>
                      <a:cubicBezTo>
                        <a:pt x="24" y="0"/>
                        <a:pt x="24" y="0"/>
                        <a:pt x="24" y="0"/>
                      </a:cubicBezTo>
                    </a:path>
                  </a:pathLst>
                </a:custGeom>
                <a:solidFill>
                  <a:schemeClr val="accent5">
                    <a:lumMod val="25000"/>
                    <a:lumOff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Freeform 37">
                  <a:extLst>
                    <a:ext uri="{FF2B5EF4-FFF2-40B4-BE49-F238E27FC236}">
                      <a16:creationId xmlns:a16="http://schemas.microsoft.com/office/drawing/2014/main" id="{DDE1199B-C941-4A9B-9452-1120C9FC47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77349" y="2805113"/>
                  <a:ext cx="50800" cy="58737"/>
                </a:xfrm>
                <a:custGeom>
                  <a:avLst/>
                  <a:gdLst>
                    <a:gd name="T0" fmla="*/ 25 w 25"/>
                    <a:gd name="T1" fmla="*/ 1 h 29"/>
                    <a:gd name="T2" fmla="*/ 24 w 25"/>
                    <a:gd name="T3" fmla="*/ 22 h 29"/>
                    <a:gd name="T4" fmla="*/ 17 w 25"/>
                    <a:gd name="T5" fmla="*/ 29 h 29"/>
                    <a:gd name="T6" fmla="*/ 5 w 25"/>
                    <a:gd name="T7" fmla="*/ 29 h 29"/>
                    <a:gd name="T8" fmla="*/ 3 w 25"/>
                    <a:gd name="T9" fmla="*/ 23 h 29"/>
                    <a:gd name="T10" fmla="*/ 25 w 25"/>
                    <a:gd name="T11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29">
                      <a:moveTo>
                        <a:pt x="25" y="1"/>
                      </a:moveTo>
                      <a:cubicBezTo>
                        <a:pt x="24" y="22"/>
                        <a:pt x="24" y="22"/>
                        <a:pt x="24" y="22"/>
                      </a:cubicBezTo>
                      <a:cubicBezTo>
                        <a:pt x="24" y="26"/>
                        <a:pt x="21" y="29"/>
                        <a:pt x="17" y="29"/>
                      </a:cubicBezTo>
                      <a:cubicBezTo>
                        <a:pt x="5" y="29"/>
                        <a:pt x="5" y="29"/>
                        <a:pt x="5" y="29"/>
                      </a:cubicBezTo>
                      <a:cubicBezTo>
                        <a:pt x="1" y="28"/>
                        <a:pt x="0" y="26"/>
                        <a:pt x="3" y="23"/>
                      </a:cubicBezTo>
                      <a:cubicBezTo>
                        <a:pt x="25" y="0"/>
                        <a:pt x="25" y="0"/>
                        <a:pt x="25" y="0"/>
                      </a:cubicBezTo>
                    </a:path>
                  </a:pathLst>
                </a:custGeom>
                <a:solidFill>
                  <a:schemeClr val="accent5">
                    <a:lumMod val="25000"/>
                    <a:lumOff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Freeform 38">
                  <a:extLst>
                    <a:ext uri="{FF2B5EF4-FFF2-40B4-BE49-F238E27FC236}">
                      <a16:creationId xmlns:a16="http://schemas.microsoft.com/office/drawing/2014/main" id="{DDB589C2-9D39-48F0-B106-BFA9C0CE7B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21787" y="2863850"/>
                  <a:ext cx="49212" cy="58737"/>
                </a:xfrm>
                <a:custGeom>
                  <a:avLst/>
                  <a:gdLst>
                    <a:gd name="T0" fmla="*/ 24 w 24"/>
                    <a:gd name="T1" fmla="*/ 0 h 29"/>
                    <a:gd name="T2" fmla="*/ 24 w 24"/>
                    <a:gd name="T3" fmla="*/ 22 h 29"/>
                    <a:gd name="T4" fmla="*/ 16 w 24"/>
                    <a:gd name="T5" fmla="*/ 29 h 29"/>
                    <a:gd name="T6" fmla="*/ 5 w 24"/>
                    <a:gd name="T7" fmla="*/ 28 h 29"/>
                    <a:gd name="T8" fmla="*/ 2 w 24"/>
                    <a:gd name="T9" fmla="*/ 23 h 29"/>
                    <a:gd name="T10" fmla="*/ 24 w 24"/>
                    <a:gd name="T11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" h="29">
                      <a:moveTo>
                        <a:pt x="24" y="0"/>
                      </a:moveTo>
                      <a:cubicBezTo>
                        <a:pt x="24" y="22"/>
                        <a:pt x="24" y="22"/>
                        <a:pt x="24" y="22"/>
                      </a:cubicBezTo>
                      <a:cubicBezTo>
                        <a:pt x="23" y="26"/>
                        <a:pt x="20" y="29"/>
                        <a:pt x="16" y="29"/>
                      </a:cubicBezTo>
                      <a:cubicBezTo>
                        <a:pt x="5" y="28"/>
                        <a:pt x="5" y="28"/>
                        <a:pt x="5" y="28"/>
                      </a:cubicBezTo>
                      <a:cubicBezTo>
                        <a:pt x="1" y="28"/>
                        <a:pt x="0" y="25"/>
                        <a:pt x="2" y="23"/>
                      </a:cubicBezTo>
                      <a:cubicBezTo>
                        <a:pt x="24" y="0"/>
                        <a:pt x="24" y="0"/>
                        <a:pt x="24" y="0"/>
                      </a:cubicBezTo>
                    </a:path>
                  </a:pathLst>
                </a:custGeom>
                <a:solidFill>
                  <a:schemeClr val="accent5">
                    <a:lumMod val="25000"/>
                    <a:lumOff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Freeform 39">
                  <a:extLst>
                    <a:ext uri="{FF2B5EF4-FFF2-40B4-BE49-F238E27FC236}">
                      <a16:creationId xmlns:a16="http://schemas.microsoft.com/office/drawing/2014/main" id="{456FAE57-DE36-45A4-B553-E6CF859981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64637" y="2921000"/>
                  <a:ext cx="50800" cy="58737"/>
                </a:xfrm>
                <a:custGeom>
                  <a:avLst/>
                  <a:gdLst>
                    <a:gd name="T0" fmla="*/ 24 w 25"/>
                    <a:gd name="T1" fmla="*/ 1 h 29"/>
                    <a:gd name="T2" fmla="*/ 24 w 25"/>
                    <a:gd name="T3" fmla="*/ 22 h 29"/>
                    <a:gd name="T4" fmla="*/ 17 w 25"/>
                    <a:gd name="T5" fmla="*/ 29 h 29"/>
                    <a:gd name="T6" fmla="*/ 5 w 25"/>
                    <a:gd name="T7" fmla="*/ 29 h 29"/>
                    <a:gd name="T8" fmla="*/ 3 w 25"/>
                    <a:gd name="T9" fmla="*/ 23 h 29"/>
                    <a:gd name="T10" fmla="*/ 25 w 25"/>
                    <a:gd name="T11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29">
                      <a:moveTo>
                        <a:pt x="24" y="1"/>
                      </a:moveTo>
                      <a:cubicBezTo>
                        <a:pt x="24" y="22"/>
                        <a:pt x="24" y="22"/>
                        <a:pt x="24" y="22"/>
                      </a:cubicBezTo>
                      <a:cubicBezTo>
                        <a:pt x="24" y="26"/>
                        <a:pt x="21" y="29"/>
                        <a:pt x="17" y="29"/>
                      </a:cubicBezTo>
                      <a:cubicBezTo>
                        <a:pt x="5" y="29"/>
                        <a:pt x="5" y="29"/>
                        <a:pt x="5" y="29"/>
                      </a:cubicBezTo>
                      <a:cubicBezTo>
                        <a:pt x="1" y="28"/>
                        <a:pt x="0" y="26"/>
                        <a:pt x="3" y="23"/>
                      </a:cubicBezTo>
                      <a:cubicBezTo>
                        <a:pt x="25" y="0"/>
                        <a:pt x="25" y="0"/>
                        <a:pt x="25" y="0"/>
                      </a:cubicBezTo>
                    </a:path>
                  </a:pathLst>
                </a:custGeom>
                <a:solidFill>
                  <a:schemeClr val="accent5">
                    <a:lumMod val="25000"/>
                    <a:lumOff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Freeform 40">
                  <a:extLst>
                    <a:ext uri="{FF2B5EF4-FFF2-40B4-BE49-F238E27FC236}">
                      <a16:creationId xmlns:a16="http://schemas.microsoft.com/office/drawing/2014/main" id="{0DA46099-900D-42BB-8875-7E5DC4B451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10662" y="2979738"/>
                  <a:ext cx="47625" cy="58737"/>
                </a:xfrm>
                <a:custGeom>
                  <a:avLst/>
                  <a:gdLst>
                    <a:gd name="T0" fmla="*/ 24 w 24"/>
                    <a:gd name="T1" fmla="*/ 0 h 29"/>
                    <a:gd name="T2" fmla="*/ 23 w 24"/>
                    <a:gd name="T3" fmla="*/ 22 h 29"/>
                    <a:gd name="T4" fmla="*/ 16 w 24"/>
                    <a:gd name="T5" fmla="*/ 29 h 29"/>
                    <a:gd name="T6" fmla="*/ 5 w 24"/>
                    <a:gd name="T7" fmla="*/ 28 h 29"/>
                    <a:gd name="T8" fmla="*/ 2 w 24"/>
                    <a:gd name="T9" fmla="*/ 22 h 29"/>
                    <a:gd name="T10" fmla="*/ 24 w 24"/>
                    <a:gd name="T11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" h="29">
                      <a:moveTo>
                        <a:pt x="24" y="0"/>
                      </a:moveTo>
                      <a:cubicBezTo>
                        <a:pt x="23" y="22"/>
                        <a:pt x="23" y="22"/>
                        <a:pt x="23" y="22"/>
                      </a:cubicBezTo>
                      <a:cubicBezTo>
                        <a:pt x="23" y="26"/>
                        <a:pt x="20" y="29"/>
                        <a:pt x="16" y="29"/>
                      </a:cubicBezTo>
                      <a:cubicBezTo>
                        <a:pt x="5" y="28"/>
                        <a:pt x="5" y="28"/>
                        <a:pt x="5" y="28"/>
                      </a:cubicBezTo>
                      <a:cubicBezTo>
                        <a:pt x="1" y="28"/>
                        <a:pt x="0" y="25"/>
                        <a:pt x="2" y="22"/>
                      </a:cubicBezTo>
                      <a:cubicBezTo>
                        <a:pt x="24" y="0"/>
                        <a:pt x="24" y="0"/>
                        <a:pt x="24" y="0"/>
                      </a:cubicBezTo>
                    </a:path>
                  </a:pathLst>
                </a:custGeom>
                <a:solidFill>
                  <a:schemeClr val="accent5">
                    <a:lumMod val="25000"/>
                    <a:lumOff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reeform 41">
                  <a:extLst>
                    <a:ext uri="{FF2B5EF4-FFF2-40B4-BE49-F238E27FC236}">
                      <a16:creationId xmlns:a16="http://schemas.microsoft.com/office/drawing/2014/main" id="{35143DF3-FC49-4422-A22C-3A14D4510B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53512" y="3036888"/>
                  <a:ext cx="50800" cy="58737"/>
                </a:xfrm>
                <a:custGeom>
                  <a:avLst/>
                  <a:gdLst>
                    <a:gd name="T0" fmla="*/ 24 w 25"/>
                    <a:gd name="T1" fmla="*/ 1 h 29"/>
                    <a:gd name="T2" fmla="*/ 24 w 25"/>
                    <a:gd name="T3" fmla="*/ 22 h 29"/>
                    <a:gd name="T4" fmla="*/ 16 w 25"/>
                    <a:gd name="T5" fmla="*/ 29 h 29"/>
                    <a:gd name="T6" fmla="*/ 5 w 25"/>
                    <a:gd name="T7" fmla="*/ 29 h 29"/>
                    <a:gd name="T8" fmla="*/ 3 w 25"/>
                    <a:gd name="T9" fmla="*/ 23 h 29"/>
                    <a:gd name="T10" fmla="*/ 25 w 25"/>
                    <a:gd name="T11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29">
                      <a:moveTo>
                        <a:pt x="24" y="1"/>
                      </a:moveTo>
                      <a:cubicBezTo>
                        <a:pt x="24" y="22"/>
                        <a:pt x="24" y="22"/>
                        <a:pt x="24" y="22"/>
                      </a:cubicBezTo>
                      <a:cubicBezTo>
                        <a:pt x="24" y="26"/>
                        <a:pt x="21" y="29"/>
                        <a:pt x="16" y="29"/>
                      </a:cubicBezTo>
                      <a:cubicBezTo>
                        <a:pt x="5" y="29"/>
                        <a:pt x="5" y="29"/>
                        <a:pt x="5" y="29"/>
                      </a:cubicBezTo>
                      <a:cubicBezTo>
                        <a:pt x="1" y="28"/>
                        <a:pt x="0" y="26"/>
                        <a:pt x="3" y="23"/>
                      </a:cubicBezTo>
                      <a:cubicBezTo>
                        <a:pt x="25" y="0"/>
                        <a:pt x="25" y="0"/>
                        <a:pt x="25" y="0"/>
                      </a:cubicBezTo>
                    </a:path>
                  </a:pathLst>
                </a:custGeom>
                <a:solidFill>
                  <a:schemeClr val="accent5">
                    <a:lumMod val="25000"/>
                    <a:lumOff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Freeform 42">
                  <a:extLst>
                    <a:ext uri="{FF2B5EF4-FFF2-40B4-BE49-F238E27FC236}">
                      <a16:creationId xmlns:a16="http://schemas.microsoft.com/office/drawing/2014/main" id="{7A7C1CEE-BD1B-43AC-96C5-E41A1B2320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97949" y="3095625"/>
                  <a:ext cx="49212" cy="60325"/>
                </a:xfrm>
                <a:custGeom>
                  <a:avLst/>
                  <a:gdLst>
                    <a:gd name="T0" fmla="*/ 24 w 24"/>
                    <a:gd name="T1" fmla="*/ 0 h 29"/>
                    <a:gd name="T2" fmla="*/ 23 w 24"/>
                    <a:gd name="T3" fmla="*/ 22 h 29"/>
                    <a:gd name="T4" fmla="*/ 16 w 24"/>
                    <a:gd name="T5" fmla="*/ 29 h 29"/>
                    <a:gd name="T6" fmla="*/ 5 w 24"/>
                    <a:gd name="T7" fmla="*/ 28 h 29"/>
                    <a:gd name="T8" fmla="*/ 2 w 24"/>
                    <a:gd name="T9" fmla="*/ 22 h 29"/>
                    <a:gd name="T10" fmla="*/ 24 w 24"/>
                    <a:gd name="T11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" h="29">
                      <a:moveTo>
                        <a:pt x="24" y="0"/>
                      </a:moveTo>
                      <a:cubicBezTo>
                        <a:pt x="23" y="22"/>
                        <a:pt x="23" y="22"/>
                        <a:pt x="23" y="22"/>
                      </a:cubicBezTo>
                      <a:cubicBezTo>
                        <a:pt x="23" y="26"/>
                        <a:pt x="20" y="29"/>
                        <a:pt x="16" y="29"/>
                      </a:cubicBezTo>
                      <a:cubicBezTo>
                        <a:pt x="5" y="28"/>
                        <a:pt x="5" y="28"/>
                        <a:pt x="5" y="28"/>
                      </a:cubicBezTo>
                      <a:cubicBezTo>
                        <a:pt x="1" y="28"/>
                        <a:pt x="0" y="25"/>
                        <a:pt x="2" y="22"/>
                      </a:cubicBezTo>
                      <a:cubicBezTo>
                        <a:pt x="24" y="0"/>
                        <a:pt x="24" y="0"/>
                        <a:pt x="24" y="0"/>
                      </a:cubicBezTo>
                    </a:path>
                  </a:pathLst>
                </a:custGeom>
                <a:solidFill>
                  <a:schemeClr val="accent5">
                    <a:lumMod val="25000"/>
                    <a:lumOff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Freeform 43">
                  <a:extLst>
                    <a:ext uri="{FF2B5EF4-FFF2-40B4-BE49-F238E27FC236}">
                      <a16:creationId xmlns:a16="http://schemas.microsoft.com/office/drawing/2014/main" id="{F32DFD0D-6536-43F6-AE48-242C9CEABC1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907337" y="1290638"/>
                  <a:ext cx="449262" cy="449262"/>
                </a:xfrm>
                <a:custGeom>
                  <a:avLst/>
                  <a:gdLst>
                    <a:gd name="T0" fmla="*/ 108 w 220"/>
                    <a:gd name="T1" fmla="*/ 1 h 220"/>
                    <a:gd name="T2" fmla="*/ 1 w 220"/>
                    <a:gd name="T3" fmla="*/ 112 h 220"/>
                    <a:gd name="T4" fmla="*/ 112 w 220"/>
                    <a:gd name="T5" fmla="*/ 219 h 220"/>
                    <a:gd name="T6" fmla="*/ 219 w 220"/>
                    <a:gd name="T7" fmla="*/ 108 h 220"/>
                    <a:gd name="T8" fmla="*/ 108 w 220"/>
                    <a:gd name="T9" fmla="*/ 1 h 220"/>
                    <a:gd name="T10" fmla="*/ 112 w 220"/>
                    <a:gd name="T11" fmla="*/ 191 h 220"/>
                    <a:gd name="T12" fmla="*/ 29 w 220"/>
                    <a:gd name="T13" fmla="*/ 111 h 220"/>
                    <a:gd name="T14" fmla="*/ 109 w 220"/>
                    <a:gd name="T15" fmla="*/ 29 h 220"/>
                    <a:gd name="T16" fmla="*/ 191 w 220"/>
                    <a:gd name="T17" fmla="*/ 108 h 220"/>
                    <a:gd name="T18" fmla="*/ 112 w 220"/>
                    <a:gd name="T19" fmla="*/ 191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0" h="220">
                      <a:moveTo>
                        <a:pt x="108" y="1"/>
                      </a:moveTo>
                      <a:cubicBezTo>
                        <a:pt x="48" y="2"/>
                        <a:pt x="0" y="52"/>
                        <a:pt x="1" y="112"/>
                      </a:cubicBezTo>
                      <a:cubicBezTo>
                        <a:pt x="2" y="172"/>
                        <a:pt x="52" y="220"/>
                        <a:pt x="112" y="219"/>
                      </a:cubicBezTo>
                      <a:cubicBezTo>
                        <a:pt x="172" y="218"/>
                        <a:pt x="220" y="168"/>
                        <a:pt x="219" y="108"/>
                      </a:cubicBezTo>
                      <a:cubicBezTo>
                        <a:pt x="218" y="48"/>
                        <a:pt x="168" y="0"/>
                        <a:pt x="108" y="1"/>
                      </a:cubicBezTo>
                      <a:close/>
                      <a:moveTo>
                        <a:pt x="112" y="191"/>
                      </a:moveTo>
                      <a:cubicBezTo>
                        <a:pt x="67" y="192"/>
                        <a:pt x="30" y="156"/>
                        <a:pt x="29" y="111"/>
                      </a:cubicBezTo>
                      <a:cubicBezTo>
                        <a:pt x="28" y="66"/>
                        <a:pt x="64" y="29"/>
                        <a:pt x="109" y="29"/>
                      </a:cubicBezTo>
                      <a:cubicBezTo>
                        <a:pt x="153" y="28"/>
                        <a:pt x="190" y="63"/>
                        <a:pt x="191" y="108"/>
                      </a:cubicBezTo>
                      <a:cubicBezTo>
                        <a:pt x="192" y="153"/>
                        <a:pt x="156" y="190"/>
                        <a:pt x="112" y="191"/>
                      </a:cubicBezTo>
                      <a:close/>
                    </a:path>
                  </a:pathLst>
                </a:custGeom>
                <a:solidFill>
                  <a:schemeClr val="accent5">
                    <a:lumMod val="25000"/>
                    <a:lumOff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Freeform 50">
                  <a:extLst>
                    <a:ext uri="{FF2B5EF4-FFF2-40B4-BE49-F238E27FC236}">
                      <a16:creationId xmlns:a16="http://schemas.microsoft.com/office/drawing/2014/main" id="{4D44A2C1-811E-400D-ABD8-6C864CA35B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51837" y="1630363"/>
                  <a:ext cx="374650" cy="373062"/>
                </a:xfrm>
                <a:custGeom>
                  <a:avLst/>
                  <a:gdLst>
                    <a:gd name="T0" fmla="*/ 175 w 236"/>
                    <a:gd name="T1" fmla="*/ 73 h 235"/>
                    <a:gd name="T2" fmla="*/ 12 w 236"/>
                    <a:gd name="T3" fmla="*/ 235 h 235"/>
                    <a:gd name="T4" fmla="*/ 0 w 236"/>
                    <a:gd name="T5" fmla="*/ 223 h 235"/>
                    <a:gd name="T6" fmla="*/ 163 w 236"/>
                    <a:gd name="T7" fmla="*/ 61 h 235"/>
                    <a:gd name="T8" fmla="*/ 114 w 236"/>
                    <a:gd name="T9" fmla="*/ 11 h 235"/>
                    <a:gd name="T10" fmla="*/ 124 w 236"/>
                    <a:gd name="T11" fmla="*/ 0 h 235"/>
                    <a:gd name="T12" fmla="*/ 236 w 236"/>
                    <a:gd name="T13" fmla="*/ 111 h 235"/>
                    <a:gd name="T14" fmla="*/ 224 w 236"/>
                    <a:gd name="T15" fmla="*/ 123 h 235"/>
                    <a:gd name="T16" fmla="*/ 175 w 236"/>
                    <a:gd name="T17" fmla="*/ 73 h 2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36" h="235">
                      <a:moveTo>
                        <a:pt x="175" y="73"/>
                      </a:moveTo>
                      <a:lnTo>
                        <a:pt x="12" y="235"/>
                      </a:lnTo>
                      <a:lnTo>
                        <a:pt x="0" y="223"/>
                      </a:lnTo>
                      <a:lnTo>
                        <a:pt x="163" y="61"/>
                      </a:lnTo>
                      <a:lnTo>
                        <a:pt x="114" y="11"/>
                      </a:lnTo>
                      <a:lnTo>
                        <a:pt x="124" y="0"/>
                      </a:lnTo>
                      <a:lnTo>
                        <a:pt x="236" y="111"/>
                      </a:lnTo>
                      <a:lnTo>
                        <a:pt x="224" y="123"/>
                      </a:lnTo>
                      <a:lnTo>
                        <a:pt x="175" y="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Freeform 51">
                  <a:extLst>
                    <a:ext uri="{FF2B5EF4-FFF2-40B4-BE49-F238E27FC236}">
                      <a16:creationId xmlns:a16="http://schemas.microsoft.com/office/drawing/2014/main" id="{C614D8E9-16D3-44C8-93D6-B66E86A7050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429625" y="1889125"/>
                  <a:ext cx="396875" cy="395287"/>
                </a:xfrm>
                <a:custGeom>
                  <a:avLst/>
                  <a:gdLst>
                    <a:gd name="T0" fmla="*/ 99 w 194"/>
                    <a:gd name="T1" fmla="*/ 184 h 194"/>
                    <a:gd name="T2" fmla="*/ 125 w 194"/>
                    <a:gd name="T3" fmla="*/ 126 h 194"/>
                    <a:gd name="T4" fmla="*/ 67 w 194"/>
                    <a:gd name="T5" fmla="*/ 68 h 194"/>
                    <a:gd name="T6" fmla="*/ 10 w 194"/>
                    <a:gd name="T7" fmla="*/ 94 h 194"/>
                    <a:gd name="T8" fmla="*/ 0 w 194"/>
                    <a:gd name="T9" fmla="*/ 84 h 194"/>
                    <a:gd name="T10" fmla="*/ 185 w 194"/>
                    <a:gd name="T11" fmla="*/ 0 h 194"/>
                    <a:gd name="T12" fmla="*/ 194 w 194"/>
                    <a:gd name="T13" fmla="*/ 9 h 194"/>
                    <a:gd name="T14" fmla="*/ 109 w 194"/>
                    <a:gd name="T15" fmla="*/ 194 h 194"/>
                    <a:gd name="T16" fmla="*/ 99 w 194"/>
                    <a:gd name="T17" fmla="*/ 184 h 194"/>
                    <a:gd name="T18" fmla="*/ 170 w 194"/>
                    <a:gd name="T19" fmla="*/ 30 h 194"/>
                    <a:gd name="T20" fmla="*/ 174 w 194"/>
                    <a:gd name="T21" fmla="*/ 22 h 194"/>
                    <a:gd name="T22" fmla="*/ 177 w 194"/>
                    <a:gd name="T23" fmla="*/ 16 h 194"/>
                    <a:gd name="T24" fmla="*/ 177 w 194"/>
                    <a:gd name="T25" fmla="*/ 16 h 194"/>
                    <a:gd name="T26" fmla="*/ 164 w 194"/>
                    <a:gd name="T27" fmla="*/ 23 h 194"/>
                    <a:gd name="T28" fmla="*/ 79 w 194"/>
                    <a:gd name="T29" fmla="*/ 63 h 194"/>
                    <a:gd name="T30" fmla="*/ 131 w 194"/>
                    <a:gd name="T31" fmla="*/ 115 h 194"/>
                    <a:gd name="T32" fmla="*/ 170 w 194"/>
                    <a:gd name="T33" fmla="*/ 30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94" h="194">
                      <a:moveTo>
                        <a:pt x="99" y="184"/>
                      </a:moveTo>
                      <a:cubicBezTo>
                        <a:pt x="125" y="126"/>
                        <a:pt x="125" y="126"/>
                        <a:pt x="125" y="126"/>
                      </a:cubicBezTo>
                      <a:cubicBezTo>
                        <a:pt x="67" y="68"/>
                        <a:pt x="67" y="68"/>
                        <a:pt x="67" y="68"/>
                      </a:cubicBezTo>
                      <a:cubicBezTo>
                        <a:pt x="10" y="94"/>
                        <a:pt x="10" y="94"/>
                        <a:pt x="10" y="94"/>
                      </a:cubicBezTo>
                      <a:cubicBezTo>
                        <a:pt x="0" y="84"/>
                        <a:pt x="0" y="84"/>
                        <a:pt x="0" y="84"/>
                      </a:cubicBezTo>
                      <a:cubicBezTo>
                        <a:pt x="185" y="0"/>
                        <a:pt x="185" y="0"/>
                        <a:pt x="185" y="0"/>
                      </a:cubicBezTo>
                      <a:cubicBezTo>
                        <a:pt x="194" y="9"/>
                        <a:pt x="194" y="9"/>
                        <a:pt x="194" y="9"/>
                      </a:cubicBezTo>
                      <a:cubicBezTo>
                        <a:pt x="109" y="194"/>
                        <a:pt x="109" y="194"/>
                        <a:pt x="109" y="194"/>
                      </a:cubicBezTo>
                      <a:lnTo>
                        <a:pt x="99" y="184"/>
                      </a:lnTo>
                      <a:close/>
                      <a:moveTo>
                        <a:pt x="170" y="30"/>
                      </a:moveTo>
                      <a:cubicBezTo>
                        <a:pt x="171" y="27"/>
                        <a:pt x="173" y="25"/>
                        <a:pt x="174" y="22"/>
                      </a:cubicBezTo>
                      <a:cubicBezTo>
                        <a:pt x="175" y="20"/>
                        <a:pt x="176" y="18"/>
                        <a:pt x="177" y="16"/>
                      </a:cubicBezTo>
                      <a:cubicBezTo>
                        <a:pt x="177" y="16"/>
                        <a:pt x="177" y="16"/>
                        <a:pt x="177" y="16"/>
                      </a:cubicBezTo>
                      <a:cubicBezTo>
                        <a:pt x="172" y="19"/>
                        <a:pt x="167" y="21"/>
                        <a:pt x="164" y="23"/>
                      </a:cubicBezTo>
                      <a:cubicBezTo>
                        <a:pt x="79" y="63"/>
                        <a:pt x="79" y="63"/>
                        <a:pt x="79" y="63"/>
                      </a:cubicBezTo>
                      <a:cubicBezTo>
                        <a:pt x="131" y="115"/>
                        <a:pt x="131" y="115"/>
                        <a:pt x="131" y="115"/>
                      </a:cubicBezTo>
                      <a:lnTo>
                        <a:pt x="170" y="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Freeform 52">
                  <a:extLst>
                    <a:ext uri="{FF2B5EF4-FFF2-40B4-BE49-F238E27FC236}">
                      <a16:creationId xmlns:a16="http://schemas.microsoft.com/office/drawing/2014/main" id="{3D3FA5C4-9A77-4100-9A53-443D29C519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42362" y="2105025"/>
                  <a:ext cx="406400" cy="396875"/>
                </a:xfrm>
                <a:custGeom>
                  <a:avLst/>
                  <a:gdLst>
                    <a:gd name="T0" fmla="*/ 82 w 199"/>
                    <a:gd name="T1" fmla="*/ 195 h 195"/>
                    <a:gd name="T2" fmla="*/ 27 w 199"/>
                    <a:gd name="T3" fmla="*/ 164 h 195"/>
                    <a:gd name="T4" fmla="*/ 1 w 199"/>
                    <a:gd name="T5" fmla="*/ 101 h 195"/>
                    <a:gd name="T6" fmla="*/ 34 w 199"/>
                    <a:gd name="T7" fmla="*/ 35 h 195"/>
                    <a:gd name="T8" fmla="*/ 103 w 199"/>
                    <a:gd name="T9" fmla="*/ 2 h 195"/>
                    <a:gd name="T10" fmla="*/ 172 w 199"/>
                    <a:gd name="T11" fmla="*/ 30 h 195"/>
                    <a:gd name="T12" fmla="*/ 199 w 199"/>
                    <a:gd name="T13" fmla="*/ 72 h 195"/>
                    <a:gd name="T14" fmla="*/ 189 w 199"/>
                    <a:gd name="T15" fmla="*/ 82 h 195"/>
                    <a:gd name="T16" fmla="*/ 162 w 199"/>
                    <a:gd name="T17" fmla="*/ 38 h 195"/>
                    <a:gd name="T18" fmla="*/ 104 w 199"/>
                    <a:gd name="T19" fmla="*/ 14 h 195"/>
                    <a:gd name="T20" fmla="*/ 44 w 199"/>
                    <a:gd name="T21" fmla="*/ 43 h 195"/>
                    <a:gd name="T22" fmla="*/ 14 w 199"/>
                    <a:gd name="T23" fmla="*/ 102 h 195"/>
                    <a:gd name="T24" fmla="*/ 37 w 199"/>
                    <a:gd name="T25" fmla="*/ 157 h 195"/>
                    <a:gd name="T26" fmla="*/ 77 w 199"/>
                    <a:gd name="T27" fmla="*/ 181 h 195"/>
                    <a:gd name="T28" fmla="*/ 122 w 199"/>
                    <a:gd name="T29" fmla="*/ 137 h 195"/>
                    <a:gd name="T30" fmla="*/ 90 w 199"/>
                    <a:gd name="T31" fmla="*/ 105 h 195"/>
                    <a:gd name="T32" fmla="*/ 98 w 199"/>
                    <a:gd name="T33" fmla="*/ 96 h 195"/>
                    <a:gd name="T34" fmla="*/ 139 w 199"/>
                    <a:gd name="T35" fmla="*/ 137 h 195"/>
                    <a:gd name="T36" fmla="*/ 82 w 199"/>
                    <a:gd name="T37" fmla="*/ 195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99" h="195">
                      <a:moveTo>
                        <a:pt x="82" y="195"/>
                      </a:moveTo>
                      <a:cubicBezTo>
                        <a:pt x="60" y="189"/>
                        <a:pt x="42" y="178"/>
                        <a:pt x="27" y="164"/>
                      </a:cubicBezTo>
                      <a:cubicBezTo>
                        <a:pt x="9" y="145"/>
                        <a:pt x="0" y="124"/>
                        <a:pt x="1" y="101"/>
                      </a:cubicBezTo>
                      <a:cubicBezTo>
                        <a:pt x="3" y="77"/>
                        <a:pt x="13" y="55"/>
                        <a:pt x="34" y="35"/>
                      </a:cubicBezTo>
                      <a:cubicBezTo>
                        <a:pt x="54" y="14"/>
                        <a:pt x="77" y="3"/>
                        <a:pt x="103" y="2"/>
                      </a:cubicBezTo>
                      <a:cubicBezTo>
                        <a:pt x="129" y="0"/>
                        <a:pt x="152" y="10"/>
                        <a:pt x="172" y="30"/>
                      </a:cubicBezTo>
                      <a:cubicBezTo>
                        <a:pt x="184" y="42"/>
                        <a:pt x="193" y="56"/>
                        <a:pt x="199" y="72"/>
                      </a:cubicBezTo>
                      <a:cubicBezTo>
                        <a:pt x="189" y="82"/>
                        <a:pt x="189" y="82"/>
                        <a:pt x="189" y="82"/>
                      </a:cubicBezTo>
                      <a:cubicBezTo>
                        <a:pt x="183" y="64"/>
                        <a:pt x="174" y="49"/>
                        <a:pt x="162" y="38"/>
                      </a:cubicBezTo>
                      <a:cubicBezTo>
                        <a:pt x="146" y="21"/>
                        <a:pt x="126" y="13"/>
                        <a:pt x="104" y="14"/>
                      </a:cubicBezTo>
                      <a:cubicBezTo>
                        <a:pt x="82" y="15"/>
                        <a:pt x="62" y="25"/>
                        <a:pt x="44" y="43"/>
                      </a:cubicBezTo>
                      <a:cubicBezTo>
                        <a:pt x="26" y="62"/>
                        <a:pt x="16" y="81"/>
                        <a:pt x="14" y="102"/>
                      </a:cubicBezTo>
                      <a:cubicBezTo>
                        <a:pt x="13" y="122"/>
                        <a:pt x="21" y="140"/>
                        <a:pt x="37" y="157"/>
                      </a:cubicBezTo>
                      <a:cubicBezTo>
                        <a:pt x="50" y="169"/>
                        <a:pt x="63" y="177"/>
                        <a:pt x="77" y="181"/>
                      </a:cubicBezTo>
                      <a:cubicBezTo>
                        <a:pt x="122" y="137"/>
                        <a:pt x="122" y="137"/>
                        <a:pt x="122" y="137"/>
                      </a:cubicBezTo>
                      <a:cubicBezTo>
                        <a:pt x="90" y="105"/>
                        <a:pt x="90" y="105"/>
                        <a:pt x="90" y="105"/>
                      </a:cubicBezTo>
                      <a:cubicBezTo>
                        <a:pt x="98" y="96"/>
                        <a:pt x="98" y="96"/>
                        <a:pt x="98" y="96"/>
                      </a:cubicBezTo>
                      <a:cubicBezTo>
                        <a:pt x="139" y="137"/>
                        <a:pt x="139" y="137"/>
                        <a:pt x="139" y="137"/>
                      </a:cubicBezTo>
                      <a:lnTo>
                        <a:pt x="82" y="19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Freeform 53">
                  <a:extLst>
                    <a:ext uri="{FF2B5EF4-FFF2-40B4-BE49-F238E27FC236}">
                      <a16:creationId xmlns:a16="http://schemas.microsoft.com/office/drawing/2014/main" id="{FC77588A-9153-4552-BA83-832F8C5DDA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55087" y="2339975"/>
                  <a:ext cx="393700" cy="346075"/>
                </a:xfrm>
                <a:custGeom>
                  <a:avLst/>
                  <a:gdLst>
                    <a:gd name="T0" fmla="*/ 0 w 193"/>
                    <a:gd name="T1" fmla="*/ 111 h 170"/>
                    <a:gd name="T2" fmla="*/ 11 w 193"/>
                    <a:gd name="T3" fmla="*/ 101 h 170"/>
                    <a:gd name="T4" fmla="*/ 31 w 193"/>
                    <a:gd name="T5" fmla="*/ 139 h 170"/>
                    <a:gd name="T6" fmla="*/ 61 w 193"/>
                    <a:gd name="T7" fmla="*/ 157 h 170"/>
                    <a:gd name="T8" fmla="*/ 88 w 193"/>
                    <a:gd name="T9" fmla="*/ 147 h 170"/>
                    <a:gd name="T10" fmla="*/ 99 w 193"/>
                    <a:gd name="T11" fmla="*/ 125 h 170"/>
                    <a:gd name="T12" fmla="*/ 92 w 193"/>
                    <a:gd name="T13" fmla="*/ 84 h 170"/>
                    <a:gd name="T14" fmla="*/ 86 w 193"/>
                    <a:gd name="T15" fmla="*/ 38 h 170"/>
                    <a:gd name="T16" fmla="*/ 99 w 193"/>
                    <a:gd name="T17" fmla="*/ 14 h 170"/>
                    <a:gd name="T18" fmla="*/ 134 w 193"/>
                    <a:gd name="T19" fmla="*/ 1 h 170"/>
                    <a:gd name="T20" fmla="*/ 174 w 193"/>
                    <a:gd name="T21" fmla="*/ 21 h 170"/>
                    <a:gd name="T22" fmla="*/ 193 w 193"/>
                    <a:gd name="T23" fmla="*/ 49 h 170"/>
                    <a:gd name="T24" fmla="*/ 184 w 193"/>
                    <a:gd name="T25" fmla="*/ 59 h 170"/>
                    <a:gd name="T26" fmla="*/ 164 w 193"/>
                    <a:gd name="T27" fmla="*/ 28 h 170"/>
                    <a:gd name="T28" fmla="*/ 135 w 193"/>
                    <a:gd name="T29" fmla="*/ 13 h 170"/>
                    <a:gd name="T30" fmla="*/ 110 w 193"/>
                    <a:gd name="T31" fmla="*/ 23 h 170"/>
                    <a:gd name="T32" fmla="*/ 99 w 193"/>
                    <a:gd name="T33" fmla="*/ 45 h 170"/>
                    <a:gd name="T34" fmla="*/ 106 w 193"/>
                    <a:gd name="T35" fmla="*/ 85 h 170"/>
                    <a:gd name="T36" fmla="*/ 112 w 193"/>
                    <a:gd name="T37" fmla="*/ 129 h 170"/>
                    <a:gd name="T38" fmla="*/ 99 w 193"/>
                    <a:gd name="T39" fmla="*/ 155 h 170"/>
                    <a:gd name="T40" fmla="*/ 63 w 193"/>
                    <a:gd name="T41" fmla="*/ 169 h 170"/>
                    <a:gd name="T42" fmla="*/ 23 w 193"/>
                    <a:gd name="T43" fmla="*/ 148 h 170"/>
                    <a:gd name="T44" fmla="*/ 9 w 193"/>
                    <a:gd name="T45" fmla="*/ 130 h 170"/>
                    <a:gd name="T46" fmla="*/ 0 w 193"/>
                    <a:gd name="T47" fmla="*/ 111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93" h="170">
                      <a:moveTo>
                        <a:pt x="0" y="111"/>
                      </a:moveTo>
                      <a:cubicBezTo>
                        <a:pt x="11" y="101"/>
                        <a:pt x="11" y="101"/>
                        <a:pt x="11" y="101"/>
                      </a:cubicBezTo>
                      <a:cubicBezTo>
                        <a:pt x="14" y="117"/>
                        <a:pt x="21" y="129"/>
                        <a:pt x="31" y="139"/>
                      </a:cubicBezTo>
                      <a:cubicBezTo>
                        <a:pt x="41" y="150"/>
                        <a:pt x="51" y="156"/>
                        <a:pt x="61" y="157"/>
                      </a:cubicBezTo>
                      <a:cubicBezTo>
                        <a:pt x="71" y="158"/>
                        <a:pt x="80" y="154"/>
                        <a:pt x="88" y="147"/>
                      </a:cubicBezTo>
                      <a:cubicBezTo>
                        <a:pt x="94" y="140"/>
                        <a:pt x="98" y="132"/>
                        <a:pt x="99" y="125"/>
                      </a:cubicBezTo>
                      <a:cubicBezTo>
                        <a:pt x="99" y="117"/>
                        <a:pt x="97" y="103"/>
                        <a:pt x="92" y="84"/>
                      </a:cubicBezTo>
                      <a:cubicBezTo>
                        <a:pt x="86" y="63"/>
                        <a:pt x="84" y="47"/>
                        <a:pt x="86" y="38"/>
                      </a:cubicBezTo>
                      <a:cubicBezTo>
                        <a:pt x="87" y="29"/>
                        <a:pt x="92" y="21"/>
                        <a:pt x="99" y="14"/>
                      </a:cubicBezTo>
                      <a:cubicBezTo>
                        <a:pt x="108" y="5"/>
                        <a:pt x="120" y="0"/>
                        <a:pt x="134" y="1"/>
                      </a:cubicBezTo>
                      <a:cubicBezTo>
                        <a:pt x="148" y="2"/>
                        <a:pt x="161" y="9"/>
                        <a:pt x="174" y="21"/>
                      </a:cubicBezTo>
                      <a:cubicBezTo>
                        <a:pt x="182" y="29"/>
                        <a:pt x="188" y="38"/>
                        <a:pt x="193" y="49"/>
                      </a:cubicBezTo>
                      <a:cubicBezTo>
                        <a:pt x="184" y="59"/>
                        <a:pt x="184" y="59"/>
                        <a:pt x="184" y="59"/>
                      </a:cubicBezTo>
                      <a:cubicBezTo>
                        <a:pt x="179" y="47"/>
                        <a:pt x="173" y="37"/>
                        <a:pt x="164" y="28"/>
                      </a:cubicBezTo>
                      <a:cubicBezTo>
                        <a:pt x="155" y="19"/>
                        <a:pt x="145" y="14"/>
                        <a:pt x="135" y="13"/>
                      </a:cubicBezTo>
                      <a:cubicBezTo>
                        <a:pt x="125" y="13"/>
                        <a:pt x="117" y="16"/>
                        <a:pt x="110" y="23"/>
                      </a:cubicBezTo>
                      <a:cubicBezTo>
                        <a:pt x="103" y="30"/>
                        <a:pt x="99" y="37"/>
                        <a:pt x="99" y="45"/>
                      </a:cubicBezTo>
                      <a:cubicBezTo>
                        <a:pt x="98" y="53"/>
                        <a:pt x="100" y="66"/>
                        <a:pt x="106" y="85"/>
                      </a:cubicBezTo>
                      <a:cubicBezTo>
                        <a:pt x="111" y="105"/>
                        <a:pt x="113" y="120"/>
                        <a:pt x="112" y="129"/>
                      </a:cubicBezTo>
                      <a:cubicBezTo>
                        <a:pt x="110" y="139"/>
                        <a:pt x="106" y="147"/>
                        <a:pt x="99" y="155"/>
                      </a:cubicBezTo>
                      <a:cubicBezTo>
                        <a:pt x="88" y="165"/>
                        <a:pt x="76" y="170"/>
                        <a:pt x="63" y="169"/>
                      </a:cubicBezTo>
                      <a:cubicBezTo>
                        <a:pt x="49" y="168"/>
                        <a:pt x="36" y="161"/>
                        <a:pt x="23" y="148"/>
                      </a:cubicBezTo>
                      <a:cubicBezTo>
                        <a:pt x="18" y="144"/>
                        <a:pt x="13" y="138"/>
                        <a:pt x="9" y="130"/>
                      </a:cubicBezTo>
                      <a:cubicBezTo>
                        <a:pt x="4" y="123"/>
                        <a:pt x="1" y="116"/>
                        <a:pt x="0" y="1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Freeform 32">
                  <a:extLst>
                    <a:ext uri="{FF2B5EF4-FFF2-40B4-BE49-F238E27FC236}">
                      <a16:creationId xmlns:a16="http://schemas.microsoft.com/office/drawing/2014/main" id="{29BEC9AF-77F3-495C-A9B9-53E6514A00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12449" y="2462704"/>
                  <a:ext cx="50800" cy="58737"/>
                </a:xfrm>
                <a:custGeom>
                  <a:avLst/>
                  <a:gdLst>
                    <a:gd name="T0" fmla="*/ 24 w 25"/>
                    <a:gd name="T1" fmla="*/ 0 h 29"/>
                    <a:gd name="T2" fmla="*/ 24 w 25"/>
                    <a:gd name="T3" fmla="*/ 22 h 29"/>
                    <a:gd name="T4" fmla="*/ 16 w 25"/>
                    <a:gd name="T5" fmla="*/ 29 h 29"/>
                    <a:gd name="T6" fmla="*/ 5 w 25"/>
                    <a:gd name="T7" fmla="*/ 28 h 29"/>
                    <a:gd name="T8" fmla="*/ 3 w 25"/>
                    <a:gd name="T9" fmla="*/ 23 h 29"/>
                    <a:gd name="T10" fmla="*/ 25 w 25"/>
                    <a:gd name="T11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29">
                      <a:moveTo>
                        <a:pt x="24" y="0"/>
                      </a:moveTo>
                      <a:cubicBezTo>
                        <a:pt x="24" y="22"/>
                        <a:pt x="24" y="22"/>
                        <a:pt x="24" y="22"/>
                      </a:cubicBezTo>
                      <a:cubicBezTo>
                        <a:pt x="24" y="26"/>
                        <a:pt x="20" y="29"/>
                        <a:pt x="16" y="29"/>
                      </a:cubicBezTo>
                      <a:cubicBezTo>
                        <a:pt x="5" y="28"/>
                        <a:pt x="5" y="28"/>
                        <a:pt x="5" y="28"/>
                      </a:cubicBezTo>
                      <a:cubicBezTo>
                        <a:pt x="1" y="28"/>
                        <a:pt x="0" y="26"/>
                        <a:pt x="3" y="23"/>
                      </a:cubicBezTo>
                      <a:cubicBezTo>
                        <a:pt x="25" y="0"/>
                        <a:pt x="25" y="0"/>
                        <a:pt x="25" y="0"/>
                      </a:cubicBezTo>
                    </a:path>
                  </a:pathLst>
                </a:custGeom>
                <a:solidFill>
                  <a:schemeClr val="accent5">
                    <a:lumMod val="25000"/>
                    <a:lumOff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Freeform 32">
                  <a:extLst>
                    <a:ext uri="{FF2B5EF4-FFF2-40B4-BE49-F238E27FC236}">
                      <a16:creationId xmlns:a16="http://schemas.microsoft.com/office/drawing/2014/main" id="{80AD87E1-6678-43DF-BB08-DDE4644DE9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61637" y="2411907"/>
                  <a:ext cx="50800" cy="58737"/>
                </a:xfrm>
                <a:custGeom>
                  <a:avLst/>
                  <a:gdLst>
                    <a:gd name="T0" fmla="*/ 24 w 25"/>
                    <a:gd name="T1" fmla="*/ 0 h 29"/>
                    <a:gd name="T2" fmla="*/ 24 w 25"/>
                    <a:gd name="T3" fmla="*/ 22 h 29"/>
                    <a:gd name="T4" fmla="*/ 16 w 25"/>
                    <a:gd name="T5" fmla="*/ 29 h 29"/>
                    <a:gd name="T6" fmla="*/ 5 w 25"/>
                    <a:gd name="T7" fmla="*/ 28 h 29"/>
                    <a:gd name="T8" fmla="*/ 3 w 25"/>
                    <a:gd name="T9" fmla="*/ 23 h 29"/>
                    <a:gd name="T10" fmla="*/ 25 w 25"/>
                    <a:gd name="T11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29">
                      <a:moveTo>
                        <a:pt x="24" y="0"/>
                      </a:moveTo>
                      <a:cubicBezTo>
                        <a:pt x="24" y="22"/>
                        <a:pt x="24" y="22"/>
                        <a:pt x="24" y="22"/>
                      </a:cubicBezTo>
                      <a:cubicBezTo>
                        <a:pt x="24" y="26"/>
                        <a:pt x="20" y="29"/>
                        <a:pt x="16" y="29"/>
                      </a:cubicBezTo>
                      <a:cubicBezTo>
                        <a:pt x="5" y="28"/>
                        <a:pt x="5" y="28"/>
                        <a:pt x="5" y="28"/>
                      </a:cubicBezTo>
                      <a:cubicBezTo>
                        <a:pt x="1" y="28"/>
                        <a:pt x="0" y="26"/>
                        <a:pt x="3" y="23"/>
                      </a:cubicBezTo>
                      <a:cubicBezTo>
                        <a:pt x="25" y="0"/>
                        <a:pt x="25" y="0"/>
                        <a:pt x="25" y="0"/>
                      </a:cubicBezTo>
                    </a:path>
                  </a:pathLst>
                </a:custGeom>
                <a:solidFill>
                  <a:schemeClr val="accent5">
                    <a:lumMod val="25000"/>
                    <a:lumOff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Freeform 32">
                  <a:extLst>
                    <a:ext uri="{FF2B5EF4-FFF2-40B4-BE49-F238E27FC236}">
                      <a16:creationId xmlns:a16="http://schemas.microsoft.com/office/drawing/2014/main" id="{2E451511-436E-48FF-B6A4-D360E43C65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07675" y="2360508"/>
                  <a:ext cx="50800" cy="58737"/>
                </a:xfrm>
                <a:custGeom>
                  <a:avLst/>
                  <a:gdLst>
                    <a:gd name="T0" fmla="*/ 24 w 25"/>
                    <a:gd name="T1" fmla="*/ 0 h 29"/>
                    <a:gd name="T2" fmla="*/ 24 w 25"/>
                    <a:gd name="T3" fmla="*/ 22 h 29"/>
                    <a:gd name="T4" fmla="*/ 16 w 25"/>
                    <a:gd name="T5" fmla="*/ 29 h 29"/>
                    <a:gd name="T6" fmla="*/ 5 w 25"/>
                    <a:gd name="T7" fmla="*/ 28 h 29"/>
                    <a:gd name="T8" fmla="*/ 3 w 25"/>
                    <a:gd name="T9" fmla="*/ 23 h 29"/>
                    <a:gd name="T10" fmla="*/ 25 w 25"/>
                    <a:gd name="T11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29">
                      <a:moveTo>
                        <a:pt x="24" y="0"/>
                      </a:moveTo>
                      <a:cubicBezTo>
                        <a:pt x="24" y="22"/>
                        <a:pt x="24" y="22"/>
                        <a:pt x="24" y="22"/>
                      </a:cubicBezTo>
                      <a:cubicBezTo>
                        <a:pt x="24" y="26"/>
                        <a:pt x="20" y="29"/>
                        <a:pt x="16" y="29"/>
                      </a:cubicBezTo>
                      <a:cubicBezTo>
                        <a:pt x="5" y="28"/>
                        <a:pt x="5" y="28"/>
                        <a:pt x="5" y="28"/>
                      </a:cubicBezTo>
                      <a:cubicBezTo>
                        <a:pt x="1" y="28"/>
                        <a:pt x="0" y="26"/>
                        <a:pt x="3" y="23"/>
                      </a:cubicBezTo>
                      <a:cubicBezTo>
                        <a:pt x="25" y="0"/>
                        <a:pt x="25" y="0"/>
                        <a:pt x="25" y="0"/>
                      </a:cubicBezTo>
                    </a:path>
                  </a:pathLst>
                </a:custGeom>
                <a:solidFill>
                  <a:schemeClr val="accent5">
                    <a:lumMod val="25000"/>
                    <a:lumOff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Freeform 32">
                  <a:extLst>
                    <a:ext uri="{FF2B5EF4-FFF2-40B4-BE49-F238E27FC236}">
                      <a16:creationId xmlns:a16="http://schemas.microsoft.com/office/drawing/2014/main" id="{241BFDD1-E817-4220-8EE7-3DA47B9513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55926" y="2310606"/>
                  <a:ext cx="50800" cy="58737"/>
                </a:xfrm>
                <a:custGeom>
                  <a:avLst/>
                  <a:gdLst>
                    <a:gd name="T0" fmla="*/ 24 w 25"/>
                    <a:gd name="T1" fmla="*/ 0 h 29"/>
                    <a:gd name="T2" fmla="*/ 24 w 25"/>
                    <a:gd name="T3" fmla="*/ 22 h 29"/>
                    <a:gd name="T4" fmla="*/ 16 w 25"/>
                    <a:gd name="T5" fmla="*/ 29 h 29"/>
                    <a:gd name="T6" fmla="*/ 5 w 25"/>
                    <a:gd name="T7" fmla="*/ 28 h 29"/>
                    <a:gd name="T8" fmla="*/ 3 w 25"/>
                    <a:gd name="T9" fmla="*/ 23 h 29"/>
                    <a:gd name="T10" fmla="*/ 25 w 25"/>
                    <a:gd name="T11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29">
                      <a:moveTo>
                        <a:pt x="24" y="0"/>
                      </a:moveTo>
                      <a:cubicBezTo>
                        <a:pt x="24" y="22"/>
                        <a:pt x="24" y="22"/>
                        <a:pt x="24" y="22"/>
                      </a:cubicBezTo>
                      <a:cubicBezTo>
                        <a:pt x="24" y="26"/>
                        <a:pt x="20" y="29"/>
                        <a:pt x="16" y="29"/>
                      </a:cubicBezTo>
                      <a:cubicBezTo>
                        <a:pt x="5" y="28"/>
                        <a:pt x="5" y="28"/>
                        <a:pt x="5" y="28"/>
                      </a:cubicBezTo>
                      <a:cubicBezTo>
                        <a:pt x="1" y="28"/>
                        <a:pt x="0" y="26"/>
                        <a:pt x="3" y="23"/>
                      </a:cubicBezTo>
                      <a:cubicBezTo>
                        <a:pt x="25" y="0"/>
                        <a:pt x="25" y="0"/>
                        <a:pt x="25" y="0"/>
                      </a:cubicBezTo>
                    </a:path>
                  </a:pathLst>
                </a:custGeom>
                <a:solidFill>
                  <a:schemeClr val="accent5">
                    <a:lumMod val="25000"/>
                    <a:lumOff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DD629785-F77C-48DF-A780-76C3F1D5AB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1196" y="3879050"/>
                <a:ext cx="1044116" cy="1044116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850A374-A7F5-49C0-8E7D-0E91F80D74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00" y="3782494"/>
                <a:ext cx="1237228" cy="123722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1535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0CE92-1D76-4F61-8208-4BBDE2BA1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440330"/>
            <a:ext cx="5325712" cy="997196"/>
          </a:xfrm>
        </p:spPr>
        <p:txBody>
          <a:bodyPr/>
          <a:lstStyle/>
          <a:p>
            <a:r>
              <a:rPr lang="en-US" dirty="0"/>
              <a:t>Walkthrough – </a:t>
            </a:r>
            <a:r>
              <a:rPr lang="en-IE" dirty="0"/>
              <a:t>Implement resource tagging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7E699-8A7B-44B9-87EE-C5ED24A8C2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3866150"/>
            <a:ext cx="6083300" cy="2769989"/>
          </a:xfrm>
        </p:spPr>
        <p:txBody>
          <a:bodyPr/>
          <a:lstStyle/>
          <a:p>
            <a:pPr marL="228600" lvl="1" indent="0">
              <a:buNone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a policy assignment that requires tagging, create a storage account and test the tagging, view resources with a specified tag, and remove the tagging policy.</a:t>
            </a:r>
          </a:p>
          <a:p>
            <a:pPr marL="742950" lvl="1" indent="-514350">
              <a:buFont typeface="+mj-lt"/>
              <a:buAutoNum type="arabicPeriod"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a policy assignment to require tagging.</a:t>
            </a:r>
          </a:p>
          <a:p>
            <a:pPr marL="742950" lvl="1" indent="-514350">
              <a:buFont typeface="+mj-lt"/>
              <a:buAutoNum type="arabicPeriod"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a storage account to test required tagging.</a:t>
            </a:r>
          </a:p>
          <a:p>
            <a:pPr marL="742950" lvl="1" indent="-514350">
              <a:buFont typeface="+mj-lt"/>
              <a:buAutoNum type="arabicPeriod"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View all resources with a specific tag.</a:t>
            </a:r>
          </a:p>
          <a:p>
            <a:pPr marL="742950" lvl="1" indent="-514350">
              <a:buFont typeface="+mj-lt"/>
              <a:buAutoNum type="arabicPeriod"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Delete the policy assignment.</a:t>
            </a:r>
          </a:p>
        </p:txBody>
      </p:sp>
    </p:spTree>
    <p:extLst>
      <p:ext uri="{BB962C8B-B14F-4D97-AF65-F5344CB8AC3E}">
        <p14:creationId xmlns:p14="http://schemas.microsoft.com/office/powerpoint/2010/main" val="3042613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Explore Defense in depth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5217" y="1659050"/>
            <a:ext cx="4838032" cy="344876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 layered approach to securing computer systems.</a:t>
            </a:r>
          </a:p>
          <a:p>
            <a:pPr>
              <a:lnSpc>
                <a:spcPct val="114000"/>
              </a:lnSpc>
            </a:pPr>
            <a:r>
              <a:rPr lang="en-US" dirty="0">
                <a:solidFill>
                  <a:schemeClr val="tx1"/>
                </a:solidFill>
              </a:rPr>
              <a:t>Provides multiple levels of protection. </a:t>
            </a:r>
          </a:p>
          <a:p>
            <a:pPr>
              <a:lnSpc>
                <a:spcPct val="114000"/>
              </a:lnSpc>
            </a:pPr>
            <a:r>
              <a:rPr lang="en-US" dirty="0">
                <a:solidFill>
                  <a:schemeClr val="tx1"/>
                </a:solidFill>
              </a:rPr>
              <a:t>Attacks against one layer are isolated from subsequent layers. </a:t>
            </a:r>
          </a:p>
        </p:txBody>
      </p:sp>
      <p:grpSp>
        <p:nvGrpSpPr>
          <p:cNvPr id="2" name="Group 1" descr="Defense in depth graphic: data, application, compute, network, perimeter, identity &amp; access, and physical security. ">
            <a:extLst>
              <a:ext uri="{FF2B5EF4-FFF2-40B4-BE49-F238E27FC236}">
                <a16:creationId xmlns:a16="http://schemas.microsoft.com/office/drawing/2014/main" id="{4ABAE1CC-1670-41D7-8E1D-B479809CA2A0}"/>
              </a:ext>
            </a:extLst>
          </p:cNvPr>
          <p:cNvGrpSpPr/>
          <p:nvPr/>
        </p:nvGrpSpPr>
        <p:grpSpPr>
          <a:xfrm>
            <a:off x="6376941" y="1451010"/>
            <a:ext cx="4595859" cy="3955980"/>
            <a:chOff x="6366893" y="1369646"/>
            <a:chExt cx="2568045" cy="281622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021DC50-183E-4228-9571-6552551463F8}"/>
                </a:ext>
              </a:extLst>
            </p:cNvPr>
            <p:cNvSpPr/>
            <p:nvPr/>
          </p:nvSpPr>
          <p:spPr>
            <a:xfrm>
              <a:off x="6366893" y="1369646"/>
              <a:ext cx="2568045" cy="2816226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46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Physical Security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A288C81-4E58-4574-9C32-E681CEF391EC}"/>
                </a:ext>
              </a:extLst>
            </p:cNvPr>
            <p:cNvSpPr/>
            <p:nvPr/>
          </p:nvSpPr>
          <p:spPr>
            <a:xfrm>
              <a:off x="6451560" y="1747216"/>
              <a:ext cx="2398711" cy="2438656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46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Identity &amp; Access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3FFE2C-9D39-413C-95CA-C5754F20D5E1}"/>
                </a:ext>
              </a:extLst>
            </p:cNvPr>
            <p:cNvSpPr/>
            <p:nvPr/>
          </p:nvSpPr>
          <p:spPr>
            <a:xfrm>
              <a:off x="6530405" y="2116393"/>
              <a:ext cx="2235199" cy="206947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46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Perimeter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CABB243-6E30-45CE-A128-0A8CDCDF635E}"/>
                </a:ext>
              </a:extLst>
            </p:cNvPr>
            <p:cNvSpPr/>
            <p:nvPr/>
          </p:nvSpPr>
          <p:spPr>
            <a:xfrm>
              <a:off x="6642586" y="2510743"/>
              <a:ext cx="2021420" cy="167512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46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Network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C38335-51D1-429D-8378-450D3F99D260}"/>
                </a:ext>
              </a:extLst>
            </p:cNvPr>
            <p:cNvSpPr/>
            <p:nvPr/>
          </p:nvSpPr>
          <p:spPr>
            <a:xfrm>
              <a:off x="6767470" y="2910783"/>
              <a:ext cx="1778002" cy="127509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46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Compute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0ABBDC1-E5FF-4478-9DB8-634C73006990}"/>
                </a:ext>
              </a:extLst>
            </p:cNvPr>
            <p:cNvSpPr/>
            <p:nvPr/>
          </p:nvSpPr>
          <p:spPr>
            <a:xfrm>
              <a:off x="6898703" y="3307833"/>
              <a:ext cx="1515535" cy="87804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46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Application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830FD7-83F2-4621-83EE-0A82ADCA2CC4}"/>
                </a:ext>
              </a:extLst>
            </p:cNvPr>
            <p:cNvSpPr/>
            <p:nvPr/>
          </p:nvSpPr>
          <p:spPr>
            <a:xfrm>
              <a:off x="7047929" y="3745184"/>
              <a:ext cx="1210734" cy="44068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46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789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Explore Azure Monitor</a:t>
            </a:r>
          </a:p>
        </p:txBody>
      </p:sp>
      <p:pic>
        <p:nvPicPr>
          <p:cNvPr id="4" name="Picture 3" descr="Azure Monitor icon. ">
            <a:extLst>
              <a:ext uri="{FF2B5EF4-FFF2-40B4-BE49-F238E27FC236}">
                <a16:creationId xmlns:a16="http://schemas.microsoft.com/office/drawing/2014/main" id="{9CDE0C7A-1B61-407D-AFB5-19913C403F8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718" y="2491012"/>
            <a:ext cx="4086459" cy="4086459"/>
          </a:xfrm>
          <a:prstGeom prst="rect">
            <a:avLst/>
          </a:prstGeom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CFD5310-0FB1-4E69-9816-4452E2D43961}"/>
              </a:ext>
            </a:extLst>
          </p:cNvPr>
          <p:cNvSpPr txBox="1">
            <a:spLocks/>
          </p:cNvSpPr>
          <p:nvPr/>
        </p:nvSpPr>
        <p:spPr>
          <a:xfrm>
            <a:off x="730769" y="1198350"/>
            <a:ext cx="8890751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Collect, analyse, </a:t>
            </a:r>
            <a:r>
              <a:rPr lang="en-US" dirty="0"/>
              <a:t>and</a:t>
            </a:r>
            <a:r>
              <a:rPr lang="en-IE" dirty="0"/>
              <a:t> act on telemetry from cloud and on-premises environments, to maximize your applications’ availability and performance.</a:t>
            </a:r>
          </a:p>
        </p:txBody>
      </p:sp>
    </p:spTree>
    <p:extLst>
      <p:ext uri="{BB962C8B-B14F-4D97-AF65-F5344CB8AC3E}">
        <p14:creationId xmlns:p14="http://schemas.microsoft.com/office/powerpoint/2010/main" val="424621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Explore Azure Service </a:t>
            </a:r>
            <a:r>
              <a:rPr lang="en-US" dirty="0"/>
              <a:t>Health</a:t>
            </a:r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21652" y="2307228"/>
            <a:ext cx="6160920" cy="1462834"/>
          </a:xfrm>
        </p:spPr>
        <p:txBody>
          <a:bodyPr/>
          <a:lstStyle/>
          <a:p>
            <a:r>
              <a:rPr lang="en-US" dirty="0"/>
              <a:t>Evaluate the impact of Azure service issues with personalized guidance and support, notifications, and issue resolution updates.</a:t>
            </a:r>
            <a:endParaRPr lang="en-US" noProof="0" dirty="0"/>
          </a:p>
        </p:txBody>
      </p:sp>
      <p:pic>
        <p:nvPicPr>
          <p:cNvPr id="4" name="Picture 3" descr="Azure Service Health icon. ">
            <a:extLst>
              <a:ext uri="{FF2B5EF4-FFF2-40B4-BE49-F238E27FC236}">
                <a16:creationId xmlns:a16="http://schemas.microsoft.com/office/drawing/2014/main" id="{548EF610-4EC2-460A-85DE-77190BE1F20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73" y="1370200"/>
            <a:ext cx="3921789" cy="3520697"/>
          </a:xfrm>
          <a:prstGeom prst="rect">
            <a:avLst/>
          </a:prstGeom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7E7675B-3425-4E61-AD58-9C781A075F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684599"/>
              </p:ext>
            </p:extLst>
          </p:nvPr>
        </p:nvGraphicFramePr>
        <p:xfrm>
          <a:off x="779647" y="5101389"/>
          <a:ext cx="10054122" cy="1222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1374">
                  <a:extLst>
                    <a:ext uri="{9D8B030D-6E8A-4147-A177-3AD203B41FA5}">
                      <a16:colId xmlns:a16="http://schemas.microsoft.com/office/drawing/2014/main" val="1415539868"/>
                    </a:ext>
                  </a:extLst>
                </a:gridCol>
                <a:gridCol w="3351374">
                  <a:extLst>
                    <a:ext uri="{9D8B030D-6E8A-4147-A177-3AD203B41FA5}">
                      <a16:colId xmlns:a16="http://schemas.microsoft.com/office/drawing/2014/main" val="2588916992"/>
                    </a:ext>
                  </a:extLst>
                </a:gridCol>
                <a:gridCol w="3351374">
                  <a:extLst>
                    <a:ext uri="{9D8B030D-6E8A-4147-A177-3AD203B41FA5}">
                      <a16:colId xmlns:a16="http://schemas.microsoft.com/office/drawing/2014/main" val="2128911428"/>
                    </a:ext>
                  </a:extLst>
                </a:gridCol>
              </a:tblGrid>
              <a:tr h="122294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Status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50E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Service Health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50E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Resource Health 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50E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985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400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Monitor applications and services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740" y="1434370"/>
            <a:ext cx="11018520" cy="861774"/>
          </a:xfrm>
        </p:spPr>
        <p:txBody>
          <a:bodyPr/>
          <a:lstStyle/>
          <a:p>
            <a:r>
              <a:rPr lang="en-US" dirty="0"/>
              <a:t>Integrate Azure Monitor with other Azure services to improve </a:t>
            </a:r>
            <a:r>
              <a:rPr lang="en-US" noProof="0" dirty="0"/>
              <a:t>your data monitoring capabilities and gain better insights into your </a:t>
            </a:r>
            <a:r>
              <a:rPr lang="en-US" dirty="0"/>
              <a:t>operations.</a:t>
            </a:r>
            <a:endParaRPr lang="en-US" noProof="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59406"/>
              </p:ext>
            </p:extLst>
          </p:nvPr>
        </p:nvGraphicFramePr>
        <p:xfrm>
          <a:off x="755372" y="2522876"/>
          <a:ext cx="1709532" cy="4122322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1709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95579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Analyze</a:t>
                      </a:r>
                      <a:endParaRPr lang="en-US" sz="2400" b="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867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Respond</a:t>
                      </a:r>
                      <a:endParaRPr lang="en-US" sz="2400" b="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4035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Visualize</a:t>
                      </a:r>
                      <a:endParaRPr lang="en-US" sz="2400" b="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4035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Integrate</a:t>
                      </a:r>
                      <a:endParaRPr lang="en-US" sz="2400" b="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E143FC6-81AA-4D07-B5EC-E1E07B46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119294"/>
              </p:ext>
            </p:extLst>
          </p:nvPr>
        </p:nvGraphicFramePr>
        <p:xfrm>
          <a:off x="2531167" y="2522876"/>
          <a:ext cx="8905461" cy="41323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9054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5579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Use variants of Azure Monitor for resources (containers, virtual machines, etc.), with Azure Application Insights for applications.</a:t>
                      </a:r>
                      <a:endParaRPr lang="en-US" sz="2400" b="0" dirty="0">
                        <a:solidFill>
                          <a:schemeClr val="tx1"/>
                        </a:solidFill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4035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Azure Alerts</a:t>
                      </a:r>
                      <a:r>
                        <a:rPr lang="en-US" sz="2400" b="0" baseline="0" dirty="0">
                          <a:solidFill>
                            <a:schemeClr val="tx1"/>
                          </a:solidFill>
                        </a:rPr>
                        <a:t> can respond proactively to critical conditions identified in your monitor data and use Auto-scale with Azure Monitor Metrics.</a:t>
                      </a:r>
                      <a:endParaRPr lang="en-US" sz="2400" b="0" dirty="0">
                        <a:solidFill>
                          <a:schemeClr val="tx1"/>
                        </a:solidFill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4035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Use Azure Monitor data to create interactive visualizations, charts, and tables with Power BI.</a:t>
                      </a:r>
                      <a:endParaRPr lang="en-US" sz="2400" b="0" dirty="0">
                        <a:solidFill>
                          <a:schemeClr val="tx1"/>
                        </a:solidFill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4035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Integrate Azure Monitor with other systems to</a:t>
                      </a:r>
                      <a:r>
                        <a:rPr lang="en-US" sz="24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build customized solutions</a:t>
                      </a:r>
                      <a:r>
                        <a:rPr lang="en-US" sz="2400" b="0" baseline="0" dirty="0">
                          <a:solidFill>
                            <a:schemeClr val="tx1"/>
                          </a:solidFill>
                        </a:rPr>
                        <a:t> to suit your needs and requirements.</a:t>
                      </a:r>
                      <a:endParaRPr lang="en-US" sz="2400" b="0" dirty="0">
                        <a:solidFill>
                          <a:schemeClr val="tx1"/>
                        </a:solidFill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175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Icon of a computer monitor with some pseudo text and sample quiz questions being displayed.">
            <a:extLst>
              <a:ext uri="{FF2B5EF4-FFF2-40B4-BE49-F238E27FC236}">
                <a16:creationId xmlns:a16="http://schemas.microsoft.com/office/drawing/2014/main" id="{57D604B5-314A-42DC-8473-178D0D294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56597" y="2486570"/>
            <a:ext cx="4657986" cy="42853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499B12-E135-4D51-B2C6-1AA1C6D8AFE6}"/>
              </a:ext>
            </a:extLst>
          </p:cNvPr>
          <p:cNvSpPr txBox="1"/>
          <p:nvPr/>
        </p:nvSpPr>
        <p:spPr>
          <a:xfrm>
            <a:off x="9325309" y="3027147"/>
            <a:ext cx="2608347" cy="222070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Which one?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endParaRPr lang="en-US" sz="2353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A). Azure Portal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B). PowerShell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C). Local Tool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08C814-1FA1-41D2-8120-0784BFAB6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669" y="3027147"/>
            <a:ext cx="1583442" cy="2302847"/>
          </a:xfrm>
          <a:prstGeom prst="rect">
            <a:avLst/>
          </a:prstGeom>
        </p:spPr>
      </p:pic>
      <p:sp>
        <p:nvSpPr>
          <p:cNvPr id="15" name="Title 3">
            <a:extLst>
              <a:ext uri="{FF2B5EF4-FFF2-40B4-BE49-F238E27FC236}">
                <a16:creationId xmlns:a16="http://schemas.microsoft.com/office/drawing/2014/main" id="{470F02D6-55D5-4FF6-9EF6-8C4133929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82" y="1577517"/>
            <a:ext cx="5428936" cy="1851483"/>
          </a:xfrm>
        </p:spPr>
        <p:txBody>
          <a:bodyPr/>
          <a:lstStyle/>
          <a:p>
            <a:r>
              <a:rPr lang="en-US" dirty="0"/>
              <a:t>Knowledge Check</a:t>
            </a:r>
            <a:br>
              <a:rPr lang="en-US" sz="2353" dirty="0"/>
            </a:br>
            <a:br>
              <a:rPr lang="en-US" sz="2353" dirty="0"/>
            </a:br>
            <a:r>
              <a:rPr lang="en-US" sz="2745" i="1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Populate with instructions to use the polling tool of your choice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848FFA0-B199-4B33-AE03-9A331313BA1D}"/>
              </a:ext>
            </a:extLst>
          </p:cNvPr>
          <p:cNvSpPr txBox="1">
            <a:spLocks/>
          </p:cNvSpPr>
          <p:nvPr/>
        </p:nvSpPr>
        <p:spPr>
          <a:xfrm>
            <a:off x="438398" y="4495996"/>
            <a:ext cx="5413394" cy="1405955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8193" indent="-448193">
              <a:buFont typeface="+mj-lt"/>
              <a:buAutoNum type="arabicPeriod"/>
            </a:pPr>
            <a:r>
              <a:rPr lang="en-US" sz="1961" dirty="0"/>
              <a:t>Use your Smartphones or Mobile Devices</a:t>
            </a:r>
          </a:p>
          <a:p>
            <a:pPr marL="448193" indent="-448193">
              <a:buFont typeface="+mj-lt"/>
              <a:buAutoNum type="arabicPeriod"/>
            </a:pPr>
            <a:r>
              <a:rPr lang="en-US" sz="1961" dirty="0"/>
              <a:t>Go to </a:t>
            </a:r>
            <a:r>
              <a:rPr lang="en-US" sz="1961" i="1" dirty="0"/>
              <a:t>(</a:t>
            </a:r>
            <a:r>
              <a:rPr lang="en-US" sz="1961" b="1" i="1" dirty="0">
                <a:solidFill>
                  <a:srgbClr val="0777D3"/>
                </a:solidFill>
              </a:rPr>
              <a:t>insert polling app link of your choice</a:t>
            </a:r>
            <a:r>
              <a:rPr lang="en-US" sz="1961" i="1" dirty="0"/>
              <a:t>)</a:t>
            </a:r>
            <a:r>
              <a:rPr lang="en-US" sz="1961" dirty="0"/>
              <a:t> Enter Code: </a:t>
            </a:r>
            <a:r>
              <a:rPr lang="en-US" sz="1961" b="1" dirty="0">
                <a:solidFill>
                  <a:srgbClr val="0777D3"/>
                </a:solidFill>
              </a:rPr>
              <a:t>123-45-678</a:t>
            </a:r>
          </a:p>
          <a:p>
            <a:pPr marL="448193" indent="-448193">
              <a:buFont typeface="+mj-lt"/>
              <a:buAutoNum type="arabicPeriod"/>
            </a:pPr>
            <a:r>
              <a:rPr lang="en-US" sz="1961" dirty="0"/>
              <a:t>Please participate in the quiz for this section</a:t>
            </a:r>
          </a:p>
          <a:p>
            <a:pPr marL="448193" indent="-448193">
              <a:buFont typeface="+mj-lt"/>
              <a:buAutoNum type="arabicPeriod"/>
            </a:pPr>
            <a:endParaRPr lang="en-US" sz="1961" dirty="0"/>
          </a:p>
          <a:p>
            <a:pPr marL="448193" indent="-448193">
              <a:buFont typeface="+mj-lt"/>
              <a:buAutoNum type="arabicPeriod"/>
            </a:pPr>
            <a:endParaRPr lang="en-US" sz="1961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B7984B9-B462-4088-8ED4-2D32C4AF5D71}"/>
              </a:ext>
            </a:extLst>
          </p:cNvPr>
          <p:cNvSpPr txBox="1">
            <a:spLocks/>
          </p:cNvSpPr>
          <p:nvPr/>
        </p:nvSpPr>
        <p:spPr>
          <a:xfrm>
            <a:off x="438398" y="3429000"/>
            <a:ext cx="6272339" cy="784488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53" dirty="0"/>
              <a:t>Module: </a:t>
            </a:r>
            <a:br>
              <a:rPr lang="en-US" sz="2353" dirty="0"/>
            </a:br>
            <a:r>
              <a:rPr lang="en-US" sz="2353" dirty="0"/>
              <a:t>Monitoring and Reporting</a:t>
            </a:r>
          </a:p>
        </p:txBody>
      </p:sp>
    </p:spTree>
    <p:extLst>
      <p:ext uri="{BB962C8B-B14F-4D97-AF65-F5344CB8AC3E}">
        <p14:creationId xmlns:p14="http://schemas.microsoft.com/office/powerpoint/2010/main" val="12980346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1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25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35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10B4C-9F41-4397-8A28-21EDE42EB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Monitoring and Reporting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092BE-13E2-42EA-8582-CB0284FC3A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44344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During this module we learned about several great tools to help us monitor the health of our solutions in Azure.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We looked at: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use and value of resource tagging.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How to use Azure Monitor.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Why Azure Service Health can keep us up to date on how Azure and our solutions are running.</a:t>
            </a:r>
          </a:p>
        </p:txBody>
      </p:sp>
    </p:spTree>
    <p:extLst>
      <p:ext uri="{BB962C8B-B14F-4D97-AF65-F5344CB8AC3E}">
        <p14:creationId xmlns:p14="http://schemas.microsoft.com/office/powerpoint/2010/main" val="1451437462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199" y="2535115"/>
            <a:ext cx="10516938" cy="997196"/>
          </a:xfrm>
        </p:spPr>
        <p:txBody>
          <a:bodyPr/>
          <a:lstStyle/>
          <a:p>
            <a:r>
              <a:rPr lang="en-US" dirty="0">
                <a:latin typeface="Segoe UI Semibold (Headings)"/>
              </a:rPr>
              <a:t>Module: </a:t>
            </a:r>
            <a:r>
              <a:rPr lang="en-IE" dirty="0">
                <a:latin typeface="Segoe UI Semibold (Headings)"/>
              </a:rPr>
              <a:t>Privacy, compliance, and data protection standards</a:t>
            </a:r>
            <a:endParaRPr lang="en-US" dirty="0">
              <a:latin typeface="Segoe UI Semibold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44186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4885"/>
          </a:xfrm>
        </p:spPr>
        <p:txBody>
          <a:bodyPr/>
          <a:lstStyle/>
          <a:p>
            <a:r>
              <a:rPr lang="en-US" sz="3200" dirty="0"/>
              <a:t>Privacy, Compliance, and Data Protection</a:t>
            </a:r>
            <a:br>
              <a:rPr lang="en-US" sz="3200" dirty="0"/>
            </a:br>
            <a:r>
              <a:rPr lang="en-US" sz="3200" dirty="0">
                <a:solidFill>
                  <a:srgbClr val="0078D4"/>
                </a:solidFill>
              </a:rPr>
              <a:t>Introduction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390" y="2368021"/>
            <a:ext cx="11018520" cy="2364430"/>
          </a:xfrm>
        </p:spPr>
        <p:txBody>
          <a:bodyPr/>
          <a:lstStyle/>
          <a:p>
            <a:r>
              <a:rPr lang="en-US" sz="2400" dirty="0"/>
              <a:t>Learning objectives:</a:t>
            </a: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List compliance terms and requirements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Review the Microsoft Privacy Statement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Explore the Trust Center, Compliance Manager, and Service Trust Portal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Explain government specific Azure capabilities</a:t>
            </a:r>
          </a:p>
        </p:txBody>
      </p:sp>
    </p:spTree>
    <p:extLst>
      <p:ext uri="{BB962C8B-B14F-4D97-AF65-F5344CB8AC3E}">
        <p14:creationId xmlns:p14="http://schemas.microsoft.com/office/powerpoint/2010/main" val="2918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Compliance Terms and Requirements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292662"/>
          </a:xfrm>
        </p:spPr>
        <p:txBody>
          <a:bodyPr/>
          <a:lstStyle/>
          <a:p>
            <a:r>
              <a:rPr lang="en-IE" dirty="0"/>
              <a:t>Microsoft provides the most comprehensive set of compliance offerings (including certifications and attestations) of any cloud service provider. Some compliance offerings include.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76401FF-6693-42BF-B772-366B748838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329663"/>
              </p:ext>
            </p:extLst>
          </p:nvPr>
        </p:nvGraphicFramePr>
        <p:xfrm>
          <a:off x="980366" y="3132498"/>
          <a:ext cx="9611360" cy="2890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80">
                  <a:extLst>
                    <a:ext uri="{9D8B030D-6E8A-4147-A177-3AD203B41FA5}">
                      <a16:colId xmlns:a16="http://schemas.microsoft.com/office/drawing/2014/main" val="197318970"/>
                    </a:ext>
                  </a:extLst>
                </a:gridCol>
                <a:gridCol w="4805680">
                  <a:extLst>
                    <a:ext uri="{9D8B030D-6E8A-4147-A177-3AD203B41FA5}">
                      <a16:colId xmlns:a16="http://schemas.microsoft.com/office/drawing/2014/main" val="1780205784"/>
                    </a:ext>
                  </a:extLst>
                </a:gridCol>
              </a:tblGrid>
              <a:tr h="1102911">
                <a:tc>
                  <a:txBody>
                    <a:bodyPr/>
                    <a:lstStyle/>
                    <a:p>
                      <a:r>
                        <a:rPr lang="en-US" sz="2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CJIS </a:t>
                      </a:r>
                      <a:r>
                        <a:rPr lang="en-US" sz="2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(Criminal Justice Information Services )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HIPAA </a:t>
                      </a:r>
                      <a:r>
                        <a:rPr lang="en-US" sz="2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IE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Health Insurance Portability and Accountability Act)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159280"/>
                  </a:ext>
                </a:extLst>
              </a:tr>
              <a:tr h="655694">
                <a:tc>
                  <a:txBody>
                    <a:bodyPr/>
                    <a:lstStyle/>
                    <a:p>
                      <a:r>
                        <a:rPr lang="en-US" sz="2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CSA STAR Certification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ISO/IEC 27018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128114"/>
                  </a:ext>
                </a:extLst>
              </a:tr>
              <a:tr h="1131745">
                <a:tc>
                  <a:txBody>
                    <a:bodyPr/>
                    <a:lstStyle/>
                    <a:p>
                      <a:r>
                        <a:rPr lang="en-IE" sz="2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General Data Protection Regulation (GDPR)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2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National Institute of Standards and Technology (NIST) 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742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056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Identify Microsoft privacy statement</a:t>
            </a:r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586740" y="2685610"/>
            <a:ext cx="11018520" cy="24991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Microsoft privacy statement explains: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data Microsoft processes.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Microsoft processes it.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purposes the data is used for.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586740" y="1434370"/>
            <a:ext cx="1101852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Provides openness and honesty about how Microsoft handles the user data collected from its products and services.</a:t>
            </a:r>
          </a:p>
        </p:txBody>
      </p:sp>
      <p:pic>
        <p:nvPicPr>
          <p:cNvPr id="3074" name="Pictur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462" y="2533650"/>
            <a:ext cx="356235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95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Explore Trust Center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861774"/>
          </a:xfrm>
        </p:spPr>
        <p:txBody>
          <a:bodyPr/>
          <a:lstStyle/>
          <a:p>
            <a:r>
              <a:rPr lang="en-US" dirty="0"/>
              <a:t>Learn about security, privacy, compliance, policies, features, and practices across Microsoft’s cloud products.</a:t>
            </a:r>
            <a:endParaRPr lang="en-US" sz="2800" noProof="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3364230" y="2577370"/>
            <a:ext cx="8046720" cy="38205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en-US" dirty="0"/>
              <a:t>The Trust Center website provides :</a:t>
            </a:r>
          </a:p>
          <a:p>
            <a:pPr>
              <a:lnSpc>
                <a:spcPct val="114000"/>
              </a:lnSpc>
            </a:pPr>
            <a:endParaRPr lang="en-US" sz="800" dirty="0"/>
          </a:p>
          <a:p>
            <a:pPr marL="571500" lvl="1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In-depth, expert information.</a:t>
            </a:r>
          </a:p>
          <a:p>
            <a:pPr marL="571500" lvl="1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Curated lists of recommended resources, arranged by topic.</a:t>
            </a:r>
          </a:p>
          <a:p>
            <a:pPr marL="571500" lvl="1" indent="-34290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Role-specific information for business managers, administrators, engineers, risk assessors, privacy officers, and legal teams.</a:t>
            </a:r>
          </a:p>
        </p:txBody>
      </p:sp>
      <p:pic>
        <p:nvPicPr>
          <p:cNvPr id="4098" name="Picture 2" descr="Trust Center icon. 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571875"/>
            <a:ext cx="24765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543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Define Shared security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8263" y="1555948"/>
            <a:ext cx="4404895" cy="310238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Migrating from customer-controlled to cloud-based datacenters shifts the responsibility for security.</a:t>
            </a:r>
          </a:p>
          <a:p>
            <a:r>
              <a:rPr lang="en-US" dirty="0">
                <a:solidFill>
                  <a:schemeClr val="tx1"/>
                </a:solidFill>
              </a:rPr>
              <a:t>Security becomes a shared concern between cloud providers and customers.</a:t>
            </a:r>
            <a:endParaRPr 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B52B1D42-FD12-4852-BCE3-48EA64F82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3805212"/>
              </p:ext>
            </p:extLst>
          </p:nvPr>
        </p:nvGraphicFramePr>
        <p:xfrm>
          <a:off x="5156462" y="1144188"/>
          <a:ext cx="6777873" cy="4902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1031">
                  <a:extLst>
                    <a:ext uri="{9D8B030D-6E8A-4147-A177-3AD203B41FA5}">
                      <a16:colId xmlns:a16="http://schemas.microsoft.com/office/drawing/2014/main" val="2492553837"/>
                    </a:ext>
                  </a:extLst>
                </a:gridCol>
                <a:gridCol w="1244338">
                  <a:extLst>
                    <a:ext uri="{9D8B030D-6E8A-4147-A177-3AD203B41FA5}">
                      <a16:colId xmlns:a16="http://schemas.microsoft.com/office/drawing/2014/main" val="491487378"/>
                    </a:ext>
                  </a:extLst>
                </a:gridCol>
                <a:gridCol w="1055802">
                  <a:extLst>
                    <a:ext uri="{9D8B030D-6E8A-4147-A177-3AD203B41FA5}">
                      <a16:colId xmlns:a16="http://schemas.microsoft.com/office/drawing/2014/main" val="2169151038"/>
                    </a:ext>
                  </a:extLst>
                </a:gridCol>
                <a:gridCol w="1140643">
                  <a:extLst>
                    <a:ext uri="{9D8B030D-6E8A-4147-A177-3AD203B41FA5}">
                      <a16:colId xmlns:a16="http://schemas.microsoft.com/office/drawing/2014/main" val="2048577238"/>
                    </a:ext>
                  </a:extLst>
                </a:gridCol>
                <a:gridCol w="1216059">
                  <a:extLst>
                    <a:ext uri="{9D8B030D-6E8A-4147-A177-3AD203B41FA5}">
                      <a16:colId xmlns:a16="http://schemas.microsoft.com/office/drawing/2014/main" val="2063440402"/>
                    </a:ext>
                  </a:extLst>
                </a:gridCol>
              </a:tblGrid>
              <a:tr h="385247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tx1"/>
                          </a:solidFill>
                          <a:latin typeface="+mj-lt"/>
                        </a:rPr>
                        <a:t>Responsibility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tx1"/>
                          </a:solidFill>
                          <a:latin typeface="+mj-lt"/>
                        </a:rPr>
                        <a:t>On-Premises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tx1"/>
                          </a:solidFill>
                          <a:latin typeface="+mj-lt"/>
                        </a:rPr>
                        <a:t>IaaS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tx1"/>
                          </a:solidFill>
                          <a:latin typeface="+mj-lt"/>
                        </a:rPr>
                        <a:t>PaaS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tx1"/>
                          </a:solidFill>
                          <a:latin typeface="+mj-lt"/>
                        </a:rPr>
                        <a:t>SaaS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566429"/>
                  </a:ext>
                </a:extLst>
              </a:tr>
              <a:tr h="474962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/>
                          </a:solidFill>
                          <a:latin typeface="+mj-lt"/>
                        </a:rPr>
                        <a:t>Data governance and Rights Management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/>
                          </a:solidFill>
                          <a:latin typeface="+mj-lt"/>
                        </a:rPr>
                        <a:t>Customer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de-D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Customer</a:t>
                      </a:r>
                      <a:endParaRPr lang="de-DE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de-D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Customer</a:t>
                      </a:r>
                      <a:endParaRPr lang="de-DE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de-D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Customer</a:t>
                      </a:r>
                      <a:endParaRPr lang="de-DE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667499"/>
                  </a:ext>
                </a:extLst>
              </a:tr>
              <a:tr h="385247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/>
                          </a:solidFill>
                          <a:latin typeface="+mj-lt"/>
                        </a:rPr>
                        <a:t>Client endpoints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de-D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Customer</a:t>
                      </a:r>
                      <a:endParaRPr lang="de-DE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de-D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Customer</a:t>
                      </a:r>
                      <a:endParaRPr lang="de-DE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de-D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Customer</a:t>
                      </a:r>
                      <a:endParaRPr lang="de-DE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de-D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Customer</a:t>
                      </a:r>
                      <a:endParaRPr lang="de-DE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954191"/>
                  </a:ext>
                </a:extLst>
              </a:tr>
              <a:tr h="474962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/>
                          </a:solidFill>
                          <a:latin typeface="+mj-lt"/>
                        </a:rPr>
                        <a:t>Account and access management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de-D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Customer</a:t>
                      </a:r>
                      <a:endParaRPr lang="de-DE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de-D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Customer</a:t>
                      </a:r>
                      <a:endParaRPr lang="de-DE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Customer</a:t>
                      </a:r>
                      <a:endParaRPr lang="de-DE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Customer</a:t>
                      </a:r>
                      <a:endParaRPr lang="de-DE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630258"/>
                  </a:ext>
                </a:extLst>
              </a:tr>
              <a:tr h="474962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/>
                          </a:solidFill>
                          <a:latin typeface="+mj-lt"/>
                        </a:rPr>
                        <a:t>Identity and directory infrastructure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de-D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Customer</a:t>
                      </a:r>
                      <a:endParaRPr lang="de-DE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de-D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Customer</a:t>
                      </a:r>
                      <a:endParaRPr lang="de-DE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Microsoft/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Customer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Microsoft/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Customer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489739"/>
                  </a:ext>
                </a:extLst>
              </a:tr>
              <a:tr h="474962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/>
                          </a:solidFill>
                          <a:latin typeface="+mj-lt"/>
                        </a:rPr>
                        <a:t>Application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de-D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Customer</a:t>
                      </a:r>
                      <a:endParaRPr lang="de-DE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de-D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Customer</a:t>
                      </a:r>
                      <a:endParaRPr lang="de-DE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Microsoft/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Customer</a:t>
                      </a:r>
                      <a:endParaRPr kumimoji="0" lang="de-DE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de-D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Microsoft</a:t>
                      </a:r>
                      <a:endParaRPr lang="de-DE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470329"/>
                  </a:ext>
                </a:extLst>
              </a:tr>
              <a:tr h="474962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/>
                          </a:solidFill>
                          <a:latin typeface="+mj-lt"/>
                        </a:rPr>
                        <a:t>Network controls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de-D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Customer</a:t>
                      </a:r>
                      <a:endParaRPr lang="de-DE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de-D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Customer</a:t>
                      </a:r>
                      <a:endParaRPr lang="de-DE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Microsoft/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Customer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de-D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Microsoft</a:t>
                      </a:r>
                      <a:endParaRPr lang="de-DE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4286487"/>
                  </a:ext>
                </a:extLst>
              </a:tr>
              <a:tr h="385247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/>
                          </a:solidFill>
                          <a:latin typeface="+mj-lt"/>
                        </a:rPr>
                        <a:t>Operating system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de-D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Customer</a:t>
                      </a:r>
                      <a:endParaRPr lang="de-DE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Customer</a:t>
                      </a:r>
                      <a:endParaRPr lang="de-DE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/>
                          </a:solidFill>
                          <a:latin typeface="+mj-lt"/>
                        </a:rPr>
                        <a:t>Microsoft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Microsoft</a:t>
                      </a:r>
                      <a:endParaRPr lang="de-DE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248286"/>
                  </a:ext>
                </a:extLst>
              </a:tr>
              <a:tr h="385247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/>
                          </a:solidFill>
                          <a:latin typeface="+mj-lt"/>
                        </a:rPr>
                        <a:t>Physical hosts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de-D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Customer</a:t>
                      </a:r>
                      <a:endParaRPr lang="de-DE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de-D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Microsoft</a:t>
                      </a:r>
                      <a:endParaRPr lang="de-DE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de-D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Microsoft</a:t>
                      </a:r>
                      <a:endParaRPr lang="de-DE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Microsoft</a:t>
                      </a:r>
                      <a:endParaRPr lang="de-DE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695883"/>
                  </a:ext>
                </a:extLst>
              </a:tr>
              <a:tr h="385247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/>
                          </a:solidFill>
                          <a:latin typeface="+mj-lt"/>
                        </a:rPr>
                        <a:t>Physical network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de-D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Customer</a:t>
                      </a:r>
                      <a:endParaRPr lang="de-DE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de-D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Microsoft</a:t>
                      </a:r>
                      <a:endParaRPr lang="de-DE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de-D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Microsoft</a:t>
                      </a:r>
                      <a:endParaRPr lang="de-DE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Microsoft</a:t>
                      </a:r>
                      <a:endParaRPr lang="de-DE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528356"/>
                  </a:ext>
                </a:extLst>
              </a:tr>
              <a:tr h="385247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/>
                          </a:solidFill>
                          <a:latin typeface="+mj-lt"/>
                        </a:rPr>
                        <a:t>Physical datacenter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Customer</a:t>
                      </a:r>
                      <a:endParaRPr lang="de-DE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de-D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Microsoft</a:t>
                      </a:r>
                      <a:endParaRPr lang="de-DE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de-D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Microsoft</a:t>
                      </a:r>
                      <a:endParaRPr lang="de-DE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Microsoft</a:t>
                      </a:r>
                      <a:endParaRPr lang="de-DE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506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216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Service Trust Portal icon. 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873" y="3028952"/>
            <a:ext cx="2478667" cy="26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Explore Service Trust Portal (</a:t>
            </a:r>
            <a:r>
              <a:rPr lang="en-US" dirty="0"/>
              <a:t>STP)</a:t>
            </a:r>
            <a:endParaRPr lang="en-US" b="1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861774"/>
          </a:xfrm>
        </p:spPr>
        <p:txBody>
          <a:bodyPr/>
          <a:lstStyle/>
          <a:p>
            <a:r>
              <a:rPr lang="en-US" dirty="0"/>
              <a:t>A Trust Center companion website for compliance-related publications about Microsoft cloud services. Hosts the Compliance Manager service.</a:t>
            </a:r>
            <a:endParaRPr lang="en-US" noProof="0" dirty="0"/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609600" y="2805970"/>
            <a:ext cx="8046720" cy="32932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STP to access :</a:t>
            </a:r>
          </a:p>
          <a:p>
            <a:endParaRPr lang="en-US" sz="800" dirty="0"/>
          </a:p>
          <a:p>
            <a:pPr marL="457200" indent="-4572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dirty="0"/>
              <a:t>Audit reports across Microsoft cloud services.</a:t>
            </a:r>
          </a:p>
          <a:p>
            <a:pPr marL="457200" indent="-4572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dirty="0"/>
              <a:t>Guides to using Microsoft cloud services for regulatory compliance.</a:t>
            </a:r>
          </a:p>
          <a:p>
            <a:pPr marL="457200" indent="-4572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dirty="0"/>
              <a:t>Publications about trust, and how Microsoft cloud services protect your data.</a:t>
            </a:r>
          </a:p>
        </p:txBody>
      </p:sp>
    </p:spTree>
    <p:extLst>
      <p:ext uri="{BB962C8B-B14F-4D97-AF65-F5344CB8AC3E}">
        <p14:creationId xmlns:p14="http://schemas.microsoft.com/office/powerpoint/2010/main" val="271585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Explore Compliance Manager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861774"/>
          </a:xfrm>
        </p:spPr>
        <p:txBody>
          <a:bodyPr/>
          <a:lstStyle/>
          <a:p>
            <a:r>
              <a:rPr lang="en-US" noProof="0" dirty="0"/>
              <a:t>Workflow-based, risk assessment tool in Trust Portal </a:t>
            </a:r>
            <a:r>
              <a:rPr lang="en-US" dirty="0"/>
              <a:t>that supports </a:t>
            </a:r>
            <a:r>
              <a:rPr lang="en-US" noProof="0" dirty="0"/>
              <a:t>your organization's regulatory compliance activities. </a:t>
            </a:r>
            <a:endParaRPr lang="en-US" sz="28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647700" y="2615470"/>
            <a:ext cx="8046720" cy="3422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Compliance Manager features :</a:t>
            </a:r>
          </a:p>
          <a:p>
            <a:endParaRPr lang="en-US" sz="800" dirty="0"/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Assign, track, and verify your compliance and assessment-related activities.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Provides a score by evaluating your compliance status.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Stores and manages your compliance-related artifacts in a secure digital repository.</a:t>
            </a:r>
          </a:p>
        </p:txBody>
      </p:sp>
      <p:pic>
        <p:nvPicPr>
          <p:cNvPr id="6146" name="Picture 2" descr="Compliance Manager icon.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902" y="3303908"/>
            <a:ext cx="2748952" cy="1796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4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0CE92-1D76-4F61-8208-4BBDE2BA1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440330"/>
            <a:ext cx="4844448" cy="997196"/>
          </a:xfrm>
        </p:spPr>
        <p:txBody>
          <a:bodyPr/>
          <a:lstStyle/>
          <a:p>
            <a:r>
              <a:rPr lang="en-US" dirty="0"/>
              <a:t>Walkthrough – </a:t>
            </a:r>
            <a:r>
              <a:rPr lang="en-IE" dirty="0"/>
              <a:t>Explore the Trust Center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7E699-8A7B-44B9-87EE-C5ED24A8C2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3866150"/>
            <a:ext cx="6083300" cy="1538883"/>
          </a:xfrm>
        </p:spPr>
        <p:txBody>
          <a:bodyPr/>
          <a:lstStyle/>
          <a:p>
            <a:pPr marL="228600" lvl="1" indent="0">
              <a:buNone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Access the Trust Center, Service Trust Portal (STP), and Compliance Manager.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Access the Trust Center.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Access the Service Trust Portal.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Access the Compliance Manager.</a:t>
            </a:r>
          </a:p>
        </p:txBody>
      </p:sp>
    </p:spTree>
    <p:extLst>
      <p:ext uri="{BB962C8B-B14F-4D97-AF65-F5344CB8AC3E}">
        <p14:creationId xmlns:p14="http://schemas.microsoft.com/office/powerpoint/2010/main" val="1440860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Identify Azure Government services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740" y="1434370"/>
            <a:ext cx="11018520" cy="861774"/>
          </a:xfrm>
        </p:spPr>
        <p:txBody>
          <a:bodyPr/>
          <a:lstStyle/>
          <a:p>
            <a:r>
              <a:rPr lang="en-US" dirty="0"/>
              <a:t>Meets the security and compliance needs of US federal agencies, state and local governments, and their solution providers.</a:t>
            </a:r>
            <a:endParaRPr lang="en-US" noProof="0" dirty="0"/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3848099" y="2556808"/>
            <a:ext cx="8157337" cy="27605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Azure Government :</a:t>
            </a:r>
          </a:p>
          <a:p>
            <a:endParaRPr lang="en-US" sz="800" dirty="0"/>
          </a:p>
          <a:p>
            <a:pPr marL="457200" indent="-4572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dirty="0"/>
              <a:t>Separate instance of Azure.</a:t>
            </a:r>
          </a:p>
          <a:p>
            <a:pPr marL="457200" indent="-4572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dirty="0"/>
              <a:t>Physically isolated from non-US government deployments.</a:t>
            </a:r>
          </a:p>
          <a:p>
            <a:pPr marL="457200" indent="-4572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dirty="0"/>
              <a:t>Accessible only to screened, authorized personnel.</a:t>
            </a:r>
          </a:p>
        </p:txBody>
      </p:sp>
      <p:grpSp>
        <p:nvGrpSpPr>
          <p:cNvPr id="5" name="Group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54032" y="3231631"/>
            <a:ext cx="2790365" cy="1235331"/>
            <a:chOff x="5526" y="820"/>
            <a:chExt cx="1283" cy="568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5526" y="820"/>
              <a:ext cx="1283" cy="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6467" y="1118"/>
              <a:ext cx="331" cy="267"/>
            </a:xfrm>
            <a:custGeom>
              <a:avLst/>
              <a:gdLst>
                <a:gd name="T0" fmla="*/ 331 w 331"/>
                <a:gd name="T1" fmla="*/ 0 h 267"/>
                <a:gd name="T2" fmla="*/ 25 w 331"/>
                <a:gd name="T3" fmla="*/ 0 h 267"/>
                <a:gd name="T4" fmla="*/ 0 w 331"/>
                <a:gd name="T5" fmla="*/ 0 h 267"/>
                <a:gd name="T6" fmla="*/ 0 w 331"/>
                <a:gd name="T7" fmla="*/ 267 h 267"/>
                <a:gd name="T8" fmla="*/ 331 w 331"/>
                <a:gd name="T9" fmla="*/ 267 h 267"/>
                <a:gd name="T10" fmla="*/ 331 w 331"/>
                <a:gd name="T11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1" h="267">
                  <a:moveTo>
                    <a:pt x="331" y="0"/>
                  </a:moveTo>
                  <a:lnTo>
                    <a:pt x="25" y="0"/>
                  </a:lnTo>
                  <a:lnTo>
                    <a:pt x="0" y="0"/>
                  </a:lnTo>
                  <a:lnTo>
                    <a:pt x="0" y="267"/>
                  </a:lnTo>
                  <a:lnTo>
                    <a:pt x="331" y="267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6726" y="1210"/>
              <a:ext cx="28" cy="47"/>
            </a:xfrm>
            <a:prstGeom prst="rect">
              <a:avLst/>
            </a:pr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6668" y="1210"/>
              <a:ext cx="28" cy="47"/>
            </a:xfrm>
            <a:prstGeom prst="rect">
              <a:avLst/>
            </a:prstGeom>
            <a:solidFill>
              <a:srgbClr val="008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6610" y="1210"/>
              <a:ext cx="28" cy="47"/>
            </a:xfrm>
            <a:prstGeom prst="rect">
              <a:avLst/>
            </a:prstGeom>
            <a:solidFill>
              <a:srgbClr val="008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6555" y="1210"/>
              <a:ext cx="25" cy="47"/>
            </a:xfrm>
            <a:prstGeom prst="rect">
              <a:avLst/>
            </a:pr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6467" y="1163"/>
              <a:ext cx="345" cy="11"/>
            </a:xfrm>
            <a:prstGeom prst="rect">
              <a:avLst/>
            </a:prstGeom>
            <a:solidFill>
              <a:srgbClr val="008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5540" y="1118"/>
              <a:ext cx="331" cy="267"/>
            </a:xfrm>
            <a:custGeom>
              <a:avLst/>
              <a:gdLst>
                <a:gd name="T0" fmla="*/ 0 w 331"/>
                <a:gd name="T1" fmla="*/ 0 h 267"/>
                <a:gd name="T2" fmla="*/ 309 w 331"/>
                <a:gd name="T3" fmla="*/ 0 h 267"/>
                <a:gd name="T4" fmla="*/ 331 w 331"/>
                <a:gd name="T5" fmla="*/ 0 h 267"/>
                <a:gd name="T6" fmla="*/ 331 w 331"/>
                <a:gd name="T7" fmla="*/ 267 h 267"/>
                <a:gd name="T8" fmla="*/ 0 w 331"/>
                <a:gd name="T9" fmla="*/ 267 h 267"/>
                <a:gd name="T10" fmla="*/ 0 w 331"/>
                <a:gd name="T11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1" h="267">
                  <a:moveTo>
                    <a:pt x="0" y="0"/>
                  </a:moveTo>
                  <a:lnTo>
                    <a:pt x="309" y="0"/>
                  </a:lnTo>
                  <a:lnTo>
                    <a:pt x="331" y="0"/>
                  </a:lnTo>
                  <a:lnTo>
                    <a:pt x="331" y="267"/>
                  </a:lnTo>
                  <a:lnTo>
                    <a:pt x="0" y="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5612" y="1121"/>
              <a:ext cx="259" cy="264"/>
            </a:xfrm>
            <a:custGeom>
              <a:avLst/>
              <a:gdLst>
                <a:gd name="T0" fmla="*/ 0 w 259"/>
                <a:gd name="T1" fmla="*/ 264 h 264"/>
                <a:gd name="T2" fmla="*/ 259 w 259"/>
                <a:gd name="T3" fmla="*/ 0 h 264"/>
                <a:gd name="T4" fmla="*/ 259 w 259"/>
                <a:gd name="T5" fmla="*/ 264 h 264"/>
                <a:gd name="T6" fmla="*/ 0 w 259"/>
                <a:gd name="T7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264">
                  <a:moveTo>
                    <a:pt x="0" y="264"/>
                  </a:moveTo>
                  <a:lnTo>
                    <a:pt x="259" y="0"/>
                  </a:lnTo>
                  <a:lnTo>
                    <a:pt x="259" y="264"/>
                  </a:lnTo>
                  <a:lnTo>
                    <a:pt x="0" y="264"/>
                  </a:lnTo>
                  <a:close/>
                </a:path>
              </a:pathLst>
            </a:custGeom>
            <a:solidFill>
              <a:srgbClr val="008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6467" y="1279"/>
              <a:ext cx="33" cy="106"/>
            </a:xfrm>
            <a:prstGeom prst="rect">
              <a:avLst/>
            </a:prstGeom>
            <a:solidFill>
              <a:srgbClr val="008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4"/>
            <p:cNvSpPr>
              <a:spLocks noChangeArrowheads="1"/>
            </p:cNvSpPr>
            <p:nvPr/>
          </p:nvSpPr>
          <p:spPr bwMode="auto">
            <a:xfrm>
              <a:off x="6500" y="1279"/>
              <a:ext cx="41" cy="106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5838" y="1279"/>
              <a:ext cx="33" cy="106"/>
            </a:xfrm>
            <a:prstGeom prst="rect">
              <a:avLst/>
            </a:prstGeom>
            <a:solidFill>
              <a:srgbClr val="008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6"/>
            <p:cNvSpPr>
              <a:spLocks noChangeArrowheads="1"/>
            </p:cNvSpPr>
            <p:nvPr/>
          </p:nvSpPr>
          <p:spPr bwMode="auto">
            <a:xfrm>
              <a:off x="5871" y="931"/>
              <a:ext cx="596" cy="39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6114" y="1118"/>
              <a:ext cx="110" cy="206"/>
            </a:xfrm>
            <a:custGeom>
              <a:avLst/>
              <a:gdLst>
                <a:gd name="T0" fmla="*/ 20 w 40"/>
                <a:gd name="T1" fmla="*/ 0 h 74"/>
                <a:gd name="T2" fmla="*/ 0 w 40"/>
                <a:gd name="T3" fmla="*/ 21 h 74"/>
                <a:gd name="T4" fmla="*/ 0 w 40"/>
                <a:gd name="T5" fmla="*/ 74 h 74"/>
                <a:gd name="T6" fmla="*/ 40 w 40"/>
                <a:gd name="T7" fmla="*/ 74 h 74"/>
                <a:gd name="T8" fmla="*/ 40 w 40"/>
                <a:gd name="T9" fmla="*/ 21 h 74"/>
                <a:gd name="T10" fmla="*/ 20 w 40"/>
                <a:gd name="T11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74">
                  <a:moveTo>
                    <a:pt x="20" y="0"/>
                  </a:moveTo>
                  <a:cubicBezTo>
                    <a:pt x="9" y="0"/>
                    <a:pt x="0" y="9"/>
                    <a:pt x="0" y="21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9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008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6288" y="1118"/>
              <a:ext cx="113" cy="206"/>
            </a:xfrm>
            <a:custGeom>
              <a:avLst/>
              <a:gdLst>
                <a:gd name="T0" fmla="*/ 21 w 41"/>
                <a:gd name="T1" fmla="*/ 0 h 74"/>
                <a:gd name="T2" fmla="*/ 0 w 41"/>
                <a:gd name="T3" fmla="*/ 21 h 74"/>
                <a:gd name="T4" fmla="*/ 0 w 41"/>
                <a:gd name="T5" fmla="*/ 74 h 74"/>
                <a:gd name="T6" fmla="*/ 41 w 41"/>
                <a:gd name="T7" fmla="*/ 74 h 74"/>
                <a:gd name="T8" fmla="*/ 41 w 41"/>
                <a:gd name="T9" fmla="*/ 21 h 74"/>
                <a:gd name="T10" fmla="*/ 21 w 41"/>
                <a:gd name="T11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74">
                  <a:moveTo>
                    <a:pt x="21" y="0"/>
                  </a:moveTo>
                  <a:cubicBezTo>
                    <a:pt x="9" y="0"/>
                    <a:pt x="0" y="9"/>
                    <a:pt x="0" y="21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1" y="9"/>
                    <a:pt x="32" y="0"/>
                    <a:pt x="21" y="0"/>
                  </a:cubicBezTo>
                  <a:close/>
                </a:path>
              </a:pathLst>
            </a:custGeom>
            <a:solidFill>
              <a:srgbClr val="008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5937" y="1118"/>
              <a:ext cx="113" cy="206"/>
            </a:xfrm>
            <a:custGeom>
              <a:avLst/>
              <a:gdLst>
                <a:gd name="T0" fmla="*/ 21 w 41"/>
                <a:gd name="T1" fmla="*/ 0 h 74"/>
                <a:gd name="T2" fmla="*/ 0 w 41"/>
                <a:gd name="T3" fmla="*/ 21 h 74"/>
                <a:gd name="T4" fmla="*/ 0 w 41"/>
                <a:gd name="T5" fmla="*/ 74 h 74"/>
                <a:gd name="T6" fmla="*/ 41 w 41"/>
                <a:gd name="T7" fmla="*/ 74 h 74"/>
                <a:gd name="T8" fmla="*/ 41 w 41"/>
                <a:gd name="T9" fmla="*/ 21 h 74"/>
                <a:gd name="T10" fmla="*/ 21 w 41"/>
                <a:gd name="T11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74">
                  <a:moveTo>
                    <a:pt x="21" y="0"/>
                  </a:moveTo>
                  <a:cubicBezTo>
                    <a:pt x="9" y="0"/>
                    <a:pt x="0" y="9"/>
                    <a:pt x="0" y="21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1" y="9"/>
                    <a:pt x="32" y="0"/>
                    <a:pt x="21" y="0"/>
                  </a:cubicBezTo>
                  <a:close/>
                </a:path>
              </a:pathLst>
            </a:custGeom>
            <a:solidFill>
              <a:srgbClr val="008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0"/>
            <p:cNvSpPr>
              <a:spLocks noChangeArrowheads="1"/>
            </p:cNvSpPr>
            <p:nvPr/>
          </p:nvSpPr>
          <p:spPr bwMode="auto">
            <a:xfrm>
              <a:off x="5584" y="1210"/>
              <a:ext cx="28" cy="47"/>
            </a:xfrm>
            <a:prstGeom prst="rect">
              <a:avLst/>
            </a:pr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1"/>
            <p:cNvSpPr>
              <a:spLocks noChangeArrowheads="1"/>
            </p:cNvSpPr>
            <p:nvPr/>
          </p:nvSpPr>
          <p:spPr bwMode="auto">
            <a:xfrm>
              <a:off x="5642" y="1210"/>
              <a:ext cx="28" cy="47"/>
            </a:xfrm>
            <a:prstGeom prst="rect">
              <a:avLst/>
            </a:prstGeom>
            <a:solidFill>
              <a:srgbClr val="008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2"/>
            <p:cNvSpPr>
              <a:spLocks noChangeArrowheads="1"/>
            </p:cNvSpPr>
            <p:nvPr/>
          </p:nvSpPr>
          <p:spPr bwMode="auto">
            <a:xfrm>
              <a:off x="5700" y="1210"/>
              <a:ext cx="27" cy="47"/>
            </a:xfrm>
            <a:prstGeom prst="rect">
              <a:avLst/>
            </a:prstGeom>
            <a:solidFill>
              <a:srgbClr val="008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3"/>
            <p:cNvSpPr>
              <a:spLocks noChangeArrowheads="1"/>
            </p:cNvSpPr>
            <p:nvPr/>
          </p:nvSpPr>
          <p:spPr bwMode="auto">
            <a:xfrm>
              <a:off x="5758" y="1210"/>
              <a:ext cx="27" cy="47"/>
            </a:xfrm>
            <a:prstGeom prst="rect">
              <a:avLst/>
            </a:pr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4"/>
            <p:cNvSpPr>
              <a:spLocks noChangeArrowheads="1"/>
            </p:cNvSpPr>
            <p:nvPr/>
          </p:nvSpPr>
          <p:spPr bwMode="auto">
            <a:xfrm>
              <a:off x="5871" y="1324"/>
              <a:ext cx="596" cy="17"/>
            </a:xfrm>
            <a:prstGeom prst="rect">
              <a:avLst/>
            </a:pr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5"/>
            <p:cNvSpPr>
              <a:spLocks noChangeArrowheads="1"/>
            </p:cNvSpPr>
            <p:nvPr/>
          </p:nvSpPr>
          <p:spPr bwMode="auto">
            <a:xfrm>
              <a:off x="5857" y="1341"/>
              <a:ext cx="624" cy="14"/>
            </a:xfrm>
            <a:prstGeom prst="rect">
              <a:avLst/>
            </a:prstGeom>
            <a:solidFill>
              <a:srgbClr val="008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6"/>
            <p:cNvSpPr>
              <a:spLocks noChangeArrowheads="1"/>
            </p:cNvSpPr>
            <p:nvPr/>
          </p:nvSpPr>
          <p:spPr bwMode="auto">
            <a:xfrm>
              <a:off x="5849" y="1355"/>
              <a:ext cx="643" cy="14"/>
            </a:xfrm>
            <a:prstGeom prst="rect">
              <a:avLst/>
            </a:pr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27"/>
            <p:cNvSpPr>
              <a:spLocks noChangeArrowheads="1"/>
            </p:cNvSpPr>
            <p:nvPr/>
          </p:nvSpPr>
          <p:spPr bwMode="auto">
            <a:xfrm>
              <a:off x="5838" y="1369"/>
              <a:ext cx="662" cy="16"/>
            </a:xfrm>
            <a:prstGeom prst="rect">
              <a:avLst/>
            </a:prstGeom>
            <a:solidFill>
              <a:srgbClr val="008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8"/>
            <p:cNvSpPr>
              <a:spLocks noChangeArrowheads="1"/>
            </p:cNvSpPr>
            <p:nvPr/>
          </p:nvSpPr>
          <p:spPr bwMode="auto">
            <a:xfrm>
              <a:off x="5796" y="1279"/>
              <a:ext cx="42" cy="106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9"/>
            <p:cNvSpPr>
              <a:spLocks/>
            </p:cNvSpPr>
            <p:nvPr/>
          </p:nvSpPr>
          <p:spPr bwMode="auto">
            <a:xfrm>
              <a:off x="5976" y="823"/>
              <a:ext cx="386" cy="97"/>
            </a:xfrm>
            <a:custGeom>
              <a:avLst/>
              <a:gdLst>
                <a:gd name="T0" fmla="*/ 196 w 386"/>
                <a:gd name="T1" fmla="*/ 0 h 97"/>
                <a:gd name="T2" fmla="*/ 0 w 386"/>
                <a:gd name="T3" fmla="*/ 97 h 97"/>
                <a:gd name="T4" fmla="*/ 386 w 386"/>
                <a:gd name="T5" fmla="*/ 97 h 97"/>
                <a:gd name="T6" fmla="*/ 196 w 386"/>
                <a:gd name="T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6" h="97">
                  <a:moveTo>
                    <a:pt x="196" y="0"/>
                  </a:moveTo>
                  <a:lnTo>
                    <a:pt x="0" y="97"/>
                  </a:lnTo>
                  <a:lnTo>
                    <a:pt x="386" y="97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30"/>
            <p:cNvSpPr>
              <a:spLocks noChangeArrowheads="1"/>
            </p:cNvSpPr>
            <p:nvPr/>
          </p:nvSpPr>
          <p:spPr bwMode="auto">
            <a:xfrm>
              <a:off x="5857" y="1046"/>
              <a:ext cx="624" cy="13"/>
            </a:xfrm>
            <a:prstGeom prst="rect">
              <a:avLst/>
            </a:prstGeom>
            <a:solidFill>
              <a:srgbClr val="008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31"/>
            <p:cNvSpPr>
              <a:spLocks noChangeArrowheads="1"/>
            </p:cNvSpPr>
            <p:nvPr/>
          </p:nvSpPr>
          <p:spPr bwMode="auto">
            <a:xfrm>
              <a:off x="5857" y="931"/>
              <a:ext cx="624" cy="14"/>
            </a:xfrm>
            <a:prstGeom prst="rect">
              <a:avLst/>
            </a:prstGeom>
            <a:solidFill>
              <a:srgbClr val="008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32"/>
            <p:cNvSpPr>
              <a:spLocks noChangeArrowheads="1"/>
            </p:cNvSpPr>
            <p:nvPr/>
          </p:nvSpPr>
          <p:spPr bwMode="auto">
            <a:xfrm>
              <a:off x="5529" y="1163"/>
              <a:ext cx="342" cy="11"/>
            </a:xfrm>
            <a:prstGeom prst="rect">
              <a:avLst/>
            </a:prstGeom>
            <a:solidFill>
              <a:srgbClr val="008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7" name="Text Placeholder 5"/>
          <p:cNvSpPr txBox="1">
            <a:spLocks/>
          </p:cNvSpPr>
          <p:nvPr/>
        </p:nvSpPr>
        <p:spPr>
          <a:xfrm>
            <a:off x="586740" y="5607963"/>
            <a:ext cx="1101852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Examples of compliant standards : </a:t>
            </a:r>
            <a:r>
              <a:rPr lang="en-US" dirty="0" err="1"/>
              <a:t>FedRAMP</a:t>
            </a:r>
            <a:r>
              <a:rPr lang="en-US" dirty="0"/>
              <a:t>, NIST 800.171 (DIB), ITAR, IRS 1075, </a:t>
            </a:r>
            <a:r>
              <a:rPr lang="en-US" dirty="0" err="1"/>
              <a:t>DoD</a:t>
            </a:r>
            <a:r>
              <a:rPr lang="en-US" dirty="0"/>
              <a:t> L2, L4 &amp; L5, and CJIS.</a:t>
            </a:r>
          </a:p>
        </p:txBody>
      </p:sp>
    </p:spTree>
    <p:extLst>
      <p:ext uri="{BB962C8B-B14F-4D97-AF65-F5344CB8AC3E}">
        <p14:creationId xmlns:p14="http://schemas.microsoft.com/office/powerpoint/2010/main" val="207885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</a:t>
            </a:r>
            <a:r>
              <a:rPr lang="en-US" noProof="0" dirty="0"/>
              <a:t>Azure China 21Vianet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861774"/>
          </a:xfrm>
        </p:spPr>
        <p:txBody>
          <a:bodyPr/>
          <a:lstStyle/>
          <a:p>
            <a:r>
              <a:rPr lang="en-US" dirty="0"/>
              <a:t>China’s first foreign public cloud service provider, in compliance with government regulations.</a:t>
            </a:r>
            <a:endParaRPr lang="en-US" noProof="0" dirty="0"/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2791825" y="2892718"/>
            <a:ext cx="8046720" cy="20436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Azure China 21Vianet features:</a:t>
            </a:r>
          </a:p>
          <a:p>
            <a:endParaRPr lang="en-US" sz="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Physically separated instance of Azure cloud services, located in China.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Pperated</a:t>
            </a:r>
            <a:r>
              <a:rPr lang="en-US" dirty="0"/>
              <a:t> by 21Vianet (Azure China 21Vianet).</a:t>
            </a:r>
          </a:p>
        </p:txBody>
      </p:sp>
      <p:grpSp>
        <p:nvGrpSpPr>
          <p:cNvPr id="5" name="Group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1226455" y="3584336"/>
            <a:ext cx="801688" cy="798513"/>
            <a:chOff x="7296944" y="5021262"/>
            <a:chExt cx="801688" cy="798513"/>
          </a:xfrm>
        </p:grpSpPr>
        <p:sp>
          <p:nvSpPr>
            <p:cNvPr id="7" name="Rectangle 25"/>
            <p:cNvSpPr>
              <a:spLocks noChangeArrowheads="1"/>
            </p:cNvSpPr>
            <p:nvPr/>
          </p:nvSpPr>
          <p:spPr bwMode="auto">
            <a:xfrm>
              <a:off x="7296944" y="5021262"/>
              <a:ext cx="801688" cy="798513"/>
            </a:xfrm>
            <a:prstGeom prst="rect">
              <a:avLst/>
            </a:prstGeom>
            <a:solidFill>
              <a:srgbClr val="00827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6"/>
            <p:cNvSpPr>
              <a:spLocks noChangeAspect="1"/>
            </p:cNvSpPr>
            <p:nvPr/>
          </p:nvSpPr>
          <p:spPr bwMode="auto">
            <a:xfrm>
              <a:off x="7461780" y="5164137"/>
              <a:ext cx="57150" cy="133350"/>
            </a:xfrm>
            <a:custGeom>
              <a:avLst/>
              <a:gdLst>
                <a:gd name="T0" fmla="*/ 22 w 22"/>
                <a:gd name="T1" fmla="*/ 0 h 52"/>
                <a:gd name="T2" fmla="*/ 22 w 22"/>
                <a:gd name="T3" fmla="*/ 52 h 52"/>
                <a:gd name="T4" fmla="*/ 11 w 22"/>
                <a:gd name="T5" fmla="*/ 52 h 52"/>
                <a:gd name="T6" fmla="*/ 11 w 22"/>
                <a:gd name="T7" fmla="*/ 13 h 52"/>
                <a:gd name="T8" fmla="*/ 9 w 22"/>
                <a:gd name="T9" fmla="*/ 14 h 52"/>
                <a:gd name="T10" fmla="*/ 6 w 22"/>
                <a:gd name="T11" fmla="*/ 16 h 52"/>
                <a:gd name="T12" fmla="*/ 3 w 22"/>
                <a:gd name="T13" fmla="*/ 17 h 52"/>
                <a:gd name="T14" fmla="*/ 0 w 22"/>
                <a:gd name="T15" fmla="*/ 17 h 52"/>
                <a:gd name="T16" fmla="*/ 0 w 22"/>
                <a:gd name="T17" fmla="*/ 8 h 52"/>
                <a:gd name="T18" fmla="*/ 8 w 22"/>
                <a:gd name="T19" fmla="*/ 5 h 52"/>
                <a:gd name="T20" fmla="*/ 15 w 22"/>
                <a:gd name="T21" fmla="*/ 0 h 52"/>
                <a:gd name="T22" fmla="*/ 22 w 22"/>
                <a:gd name="T2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52">
                  <a:moveTo>
                    <a:pt x="22" y="0"/>
                  </a:moveTo>
                  <a:cubicBezTo>
                    <a:pt x="22" y="52"/>
                    <a:pt x="22" y="52"/>
                    <a:pt x="22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0" y="13"/>
                    <a:pt x="10" y="14"/>
                    <a:pt x="9" y="14"/>
                  </a:cubicBezTo>
                  <a:cubicBezTo>
                    <a:pt x="8" y="15"/>
                    <a:pt x="7" y="15"/>
                    <a:pt x="6" y="16"/>
                  </a:cubicBezTo>
                  <a:cubicBezTo>
                    <a:pt x="5" y="16"/>
                    <a:pt x="4" y="16"/>
                    <a:pt x="3" y="17"/>
                  </a:cubicBezTo>
                  <a:cubicBezTo>
                    <a:pt x="2" y="17"/>
                    <a:pt x="1" y="17"/>
                    <a:pt x="0" y="1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7"/>
                    <a:pt x="6" y="6"/>
                    <a:pt x="8" y="5"/>
                  </a:cubicBezTo>
                  <a:cubicBezTo>
                    <a:pt x="11" y="3"/>
                    <a:pt x="13" y="2"/>
                    <a:pt x="15" y="0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7"/>
            <p:cNvSpPr>
              <a:spLocks noEditPoints="1"/>
            </p:cNvSpPr>
            <p:nvPr/>
          </p:nvSpPr>
          <p:spPr bwMode="auto">
            <a:xfrm>
              <a:off x="7564967" y="5165724"/>
              <a:ext cx="96838" cy="134938"/>
            </a:xfrm>
            <a:custGeom>
              <a:avLst/>
              <a:gdLst>
                <a:gd name="T0" fmla="*/ 18 w 37"/>
                <a:gd name="T1" fmla="*/ 52 h 52"/>
                <a:gd name="T2" fmla="*/ 0 w 37"/>
                <a:gd name="T3" fmla="*/ 27 h 52"/>
                <a:gd name="T4" fmla="*/ 5 w 37"/>
                <a:gd name="T5" fmla="*/ 6 h 52"/>
                <a:gd name="T6" fmla="*/ 19 w 37"/>
                <a:gd name="T7" fmla="*/ 0 h 52"/>
                <a:gd name="T8" fmla="*/ 37 w 37"/>
                <a:gd name="T9" fmla="*/ 26 h 52"/>
                <a:gd name="T10" fmla="*/ 32 w 37"/>
                <a:gd name="T11" fmla="*/ 45 h 52"/>
                <a:gd name="T12" fmla="*/ 18 w 37"/>
                <a:gd name="T13" fmla="*/ 52 h 52"/>
                <a:gd name="T14" fmla="*/ 19 w 37"/>
                <a:gd name="T15" fmla="*/ 8 h 52"/>
                <a:gd name="T16" fmla="*/ 11 w 37"/>
                <a:gd name="T17" fmla="*/ 26 h 52"/>
                <a:gd name="T18" fmla="*/ 19 w 37"/>
                <a:gd name="T19" fmla="*/ 44 h 52"/>
                <a:gd name="T20" fmla="*/ 25 w 37"/>
                <a:gd name="T21" fmla="*/ 26 h 52"/>
                <a:gd name="T22" fmla="*/ 19 w 37"/>
                <a:gd name="T23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52">
                  <a:moveTo>
                    <a:pt x="18" y="52"/>
                  </a:moveTo>
                  <a:cubicBezTo>
                    <a:pt x="6" y="52"/>
                    <a:pt x="0" y="44"/>
                    <a:pt x="0" y="27"/>
                  </a:cubicBezTo>
                  <a:cubicBezTo>
                    <a:pt x="0" y="18"/>
                    <a:pt x="2" y="11"/>
                    <a:pt x="5" y="6"/>
                  </a:cubicBezTo>
                  <a:cubicBezTo>
                    <a:pt x="8" y="2"/>
                    <a:pt x="13" y="0"/>
                    <a:pt x="19" y="0"/>
                  </a:cubicBezTo>
                  <a:cubicBezTo>
                    <a:pt x="31" y="0"/>
                    <a:pt x="37" y="8"/>
                    <a:pt x="37" y="26"/>
                  </a:cubicBezTo>
                  <a:cubicBezTo>
                    <a:pt x="37" y="34"/>
                    <a:pt x="35" y="41"/>
                    <a:pt x="32" y="45"/>
                  </a:cubicBezTo>
                  <a:cubicBezTo>
                    <a:pt x="29" y="50"/>
                    <a:pt x="24" y="52"/>
                    <a:pt x="18" y="52"/>
                  </a:cubicBezTo>
                  <a:close/>
                  <a:moveTo>
                    <a:pt x="19" y="8"/>
                  </a:moveTo>
                  <a:cubicBezTo>
                    <a:pt x="14" y="8"/>
                    <a:pt x="11" y="14"/>
                    <a:pt x="11" y="26"/>
                  </a:cubicBezTo>
                  <a:cubicBezTo>
                    <a:pt x="11" y="38"/>
                    <a:pt x="14" y="44"/>
                    <a:pt x="19" y="44"/>
                  </a:cubicBezTo>
                  <a:cubicBezTo>
                    <a:pt x="23" y="44"/>
                    <a:pt x="25" y="38"/>
                    <a:pt x="25" y="26"/>
                  </a:cubicBezTo>
                  <a:cubicBezTo>
                    <a:pt x="25" y="14"/>
                    <a:pt x="23" y="8"/>
                    <a:pt x="19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8"/>
            <p:cNvSpPr>
              <a:spLocks/>
            </p:cNvSpPr>
            <p:nvPr/>
          </p:nvSpPr>
          <p:spPr bwMode="auto">
            <a:xfrm>
              <a:off x="7687205" y="5164137"/>
              <a:ext cx="57150" cy="133350"/>
            </a:xfrm>
            <a:custGeom>
              <a:avLst/>
              <a:gdLst>
                <a:gd name="T0" fmla="*/ 22 w 22"/>
                <a:gd name="T1" fmla="*/ 0 h 52"/>
                <a:gd name="T2" fmla="*/ 22 w 22"/>
                <a:gd name="T3" fmla="*/ 52 h 52"/>
                <a:gd name="T4" fmla="*/ 11 w 22"/>
                <a:gd name="T5" fmla="*/ 52 h 52"/>
                <a:gd name="T6" fmla="*/ 11 w 22"/>
                <a:gd name="T7" fmla="*/ 13 h 52"/>
                <a:gd name="T8" fmla="*/ 9 w 22"/>
                <a:gd name="T9" fmla="*/ 14 h 52"/>
                <a:gd name="T10" fmla="*/ 6 w 22"/>
                <a:gd name="T11" fmla="*/ 16 h 52"/>
                <a:gd name="T12" fmla="*/ 3 w 22"/>
                <a:gd name="T13" fmla="*/ 17 h 52"/>
                <a:gd name="T14" fmla="*/ 0 w 22"/>
                <a:gd name="T15" fmla="*/ 17 h 52"/>
                <a:gd name="T16" fmla="*/ 0 w 22"/>
                <a:gd name="T17" fmla="*/ 8 h 52"/>
                <a:gd name="T18" fmla="*/ 8 w 22"/>
                <a:gd name="T19" fmla="*/ 5 h 52"/>
                <a:gd name="T20" fmla="*/ 15 w 22"/>
                <a:gd name="T21" fmla="*/ 0 h 52"/>
                <a:gd name="T22" fmla="*/ 22 w 22"/>
                <a:gd name="T2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52">
                  <a:moveTo>
                    <a:pt x="22" y="0"/>
                  </a:moveTo>
                  <a:cubicBezTo>
                    <a:pt x="22" y="52"/>
                    <a:pt x="22" y="52"/>
                    <a:pt x="22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0" y="13"/>
                    <a:pt x="9" y="14"/>
                    <a:pt x="9" y="14"/>
                  </a:cubicBezTo>
                  <a:cubicBezTo>
                    <a:pt x="8" y="15"/>
                    <a:pt x="7" y="15"/>
                    <a:pt x="6" y="16"/>
                  </a:cubicBezTo>
                  <a:cubicBezTo>
                    <a:pt x="5" y="16"/>
                    <a:pt x="4" y="16"/>
                    <a:pt x="3" y="17"/>
                  </a:cubicBezTo>
                  <a:cubicBezTo>
                    <a:pt x="2" y="17"/>
                    <a:pt x="1" y="17"/>
                    <a:pt x="0" y="1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7"/>
                    <a:pt x="6" y="6"/>
                    <a:pt x="8" y="5"/>
                  </a:cubicBezTo>
                  <a:cubicBezTo>
                    <a:pt x="11" y="3"/>
                    <a:pt x="13" y="2"/>
                    <a:pt x="15" y="0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9"/>
            <p:cNvSpPr>
              <a:spLocks noEditPoints="1"/>
            </p:cNvSpPr>
            <p:nvPr/>
          </p:nvSpPr>
          <p:spPr bwMode="auto">
            <a:xfrm>
              <a:off x="7449080" y="5351462"/>
              <a:ext cx="95250" cy="138113"/>
            </a:xfrm>
            <a:custGeom>
              <a:avLst/>
              <a:gdLst>
                <a:gd name="T0" fmla="*/ 18 w 37"/>
                <a:gd name="T1" fmla="*/ 53 h 53"/>
                <a:gd name="T2" fmla="*/ 0 w 37"/>
                <a:gd name="T3" fmla="*/ 27 h 53"/>
                <a:gd name="T4" fmla="*/ 5 w 37"/>
                <a:gd name="T5" fmla="*/ 7 h 53"/>
                <a:gd name="T6" fmla="*/ 19 w 37"/>
                <a:gd name="T7" fmla="*/ 0 h 53"/>
                <a:gd name="T8" fmla="*/ 37 w 37"/>
                <a:gd name="T9" fmla="*/ 26 h 53"/>
                <a:gd name="T10" fmla="*/ 32 w 37"/>
                <a:gd name="T11" fmla="*/ 46 h 53"/>
                <a:gd name="T12" fmla="*/ 18 w 37"/>
                <a:gd name="T13" fmla="*/ 53 h 53"/>
                <a:gd name="T14" fmla="*/ 19 w 37"/>
                <a:gd name="T15" fmla="*/ 9 h 53"/>
                <a:gd name="T16" fmla="*/ 11 w 37"/>
                <a:gd name="T17" fmla="*/ 27 h 53"/>
                <a:gd name="T18" fmla="*/ 19 w 37"/>
                <a:gd name="T19" fmla="*/ 44 h 53"/>
                <a:gd name="T20" fmla="*/ 25 w 37"/>
                <a:gd name="T21" fmla="*/ 27 h 53"/>
                <a:gd name="T22" fmla="*/ 19 w 37"/>
                <a:gd name="T23" fmla="*/ 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53">
                  <a:moveTo>
                    <a:pt x="18" y="53"/>
                  </a:moveTo>
                  <a:cubicBezTo>
                    <a:pt x="6" y="53"/>
                    <a:pt x="0" y="45"/>
                    <a:pt x="0" y="27"/>
                  </a:cubicBezTo>
                  <a:cubicBezTo>
                    <a:pt x="0" y="19"/>
                    <a:pt x="2" y="12"/>
                    <a:pt x="5" y="7"/>
                  </a:cubicBezTo>
                  <a:cubicBezTo>
                    <a:pt x="8" y="3"/>
                    <a:pt x="13" y="0"/>
                    <a:pt x="19" y="0"/>
                  </a:cubicBezTo>
                  <a:cubicBezTo>
                    <a:pt x="31" y="0"/>
                    <a:pt x="37" y="9"/>
                    <a:pt x="37" y="26"/>
                  </a:cubicBezTo>
                  <a:cubicBezTo>
                    <a:pt x="37" y="35"/>
                    <a:pt x="35" y="42"/>
                    <a:pt x="32" y="46"/>
                  </a:cubicBezTo>
                  <a:cubicBezTo>
                    <a:pt x="29" y="51"/>
                    <a:pt x="24" y="53"/>
                    <a:pt x="18" y="53"/>
                  </a:cubicBezTo>
                  <a:close/>
                  <a:moveTo>
                    <a:pt x="19" y="9"/>
                  </a:moveTo>
                  <a:cubicBezTo>
                    <a:pt x="14" y="9"/>
                    <a:pt x="11" y="15"/>
                    <a:pt x="11" y="27"/>
                  </a:cubicBezTo>
                  <a:cubicBezTo>
                    <a:pt x="11" y="39"/>
                    <a:pt x="14" y="44"/>
                    <a:pt x="19" y="44"/>
                  </a:cubicBezTo>
                  <a:cubicBezTo>
                    <a:pt x="23" y="44"/>
                    <a:pt x="25" y="39"/>
                    <a:pt x="25" y="27"/>
                  </a:cubicBezTo>
                  <a:cubicBezTo>
                    <a:pt x="25" y="15"/>
                    <a:pt x="23" y="9"/>
                    <a:pt x="19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7554119" y="5351462"/>
              <a:ext cx="55563" cy="134938"/>
            </a:xfrm>
            <a:custGeom>
              <a:avLst/>
              <a:gdLst>
                <a:gd name="T0" fmla="*/ 22 w 22"/>
                <a:gd name="T1" fmla="*/ 0 h 52"/>
                <a:gd name="T2" fmla="*/ 22 w 22"/>
                <a:gd name="T3" fmla="*/ 52 h 52"/>
                <a:gd name="T4" fmla="*/ 11 w 22"/>
                <a:gd name="T5" fmla="*/ 52 h 52"/>
                <a:gd name="T6" fmla="*/ 11 w 22"/>
                <a:gd name="T7" fmla="*/ 13 h 52"/>
                <a:gd name="T8" fmla="*/ 9 w 22"/>
                <a:gd name="T9" fmla="*/ 14 h 52"/>
                <a:gd name="T10" fmla="*/ 6 w 22"/>
                <a:gd name="T11" fmla="*/ 16 h 52"/>
                <a:gd name="T12" fmla="*/ 3 w 22"/>
                <a:gd name="T13" fmla="*/ 17 h 52"/>
                <a:gd name="T14" fmla="*/ 0 w 22"/>
                <a:gd name="T15" fmla="*/ 17 h 52"/>
                <a:gd name="T16" fmla="*/ 0 w 22"/>
                <a:gd name="T17" fmla="*/ 8 h 52"/>
                <a:gd name="T18" fmla="*/ 8 w 22"/>
                <a:gd name="T19" fmla="*/ 4 h 52"/>
                <a:gd name="T20" fmla="*/ 15 w 22"/>
                <a:gd name="T21" fmla="*/ 0 h 52"/>
                <a:gd name="T22" fmla="*/ 22 w 22"/>
                <a:gd name="T2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52">
                  <a:moveTo>
                    <a:pt x="22" y="0"/>
                  </a:moveTo>
                  <a:cubicBezTo>
                    <a:pt x="22" y="52"/>
                    <a:pt x="22" y="52"/>
                    <a:pt x="22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0" y="13"/>
                    <a:pt x="10" y="14"/>
                    <a:pt x="9" y="14"/>
                  </a:cubicBezTo>
                  <a:cubicBezTo>
                    <a:pt x="8" y="15"/>
                    <a:pt x="7" y="15"/>
                    <a:pt x="6" y="16"/>
                  </a:cubicBezTo>
                  <a:cubicBezTo>
                    <a:pt x="5" y="16"/>
                    <a:pt x="4" y="16"/>
                    <a:pt x="3" y="17"/>
                  </a:cubicBezTo>
                  <a:cubicBezTo>
                    <a:pt x="2" y="17"/>
                    <a:pt x="1" y="17"/>
                    <a:pt x="0" y="1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7"/>
                    <a:pt x="6" y="6"/>
                    <a:pt x="8" y="4"/>
                  </a:cubicBezTo>
                  <a:cubicBezTo>
                    <a:pt x="11" y="3"/>
                    <a:pt x="13" y="2"/>
                    <a:pt x="15" y="0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1"/>
            <p:cNvSpPr>
              <a:spLocks noEditPoints="1"/>
            </p:cNvSpPr>
            <p:nvPr/>
          </p:nvSpPr>
          <p:spPr bwMode="auto">
            <a:xfrm>
              <a:off x="7649369" y="5351462"/>
              <a:ext cx="95250" cy="138113"/>
            </a:xfrm>
            <a:custGeom>
              <a:avLst/>
              <a:gdLst>
                <a:gd name="T0" fmla="*/ 18 w 37"/>
                <a:gd name="T1" fmla="*/ 53 h 53"/>
                <a:gd name="T2" fmla="*/ 0 w 37"/>
                <a:gd name="T3" fmla="*/ 27 h 53"/>
                <a:gd name="T4" fmla="*/ 5 w 37"/>
                <a:gd name="T5" fmla="*/ 7 h 53"/>
                <a:gd name="T6" fmla="*/ 19 w 37"/>
                <a:gd name="T7" fmla="*/ 0 h 53"/>
                <a:gd name="T8" fmla="*/ 37 w 37"/>
                <a:gd name="T9" fmla="*/ 26 h 53"/>
                <a:gd name="T10" fmla="*/ 32 w 37"/>
                <a:gd name="T11" fmla="*/ 46 h 53"/>
                <a:gd name="T12" fmla="*/ 18 w 37"/>
                <a:gd name="T13" fmla="*/ 53 h 53"/>
                <a:gd name="T14" fmla="*/ 19 w 37"/>
                <a:gd name="T15" fmla="*/ 9 h 53"/>
                <a:gd name="T16" fmla="*/ 11 w 37"/>
                <a:gd name="T17" fmla="*/ 27 h 53"/>
                <a:gd name="T18" fmla="*/ 18 w 37"/>
                <a:gd name="T19" fmla="*/ 44 h 53"/>
                <a:gd name="T20" fmla="*/ 25 w 37"/>
                <a:gd name="T21" fmla="*/ 27 h 53"/>
                <a:gd name="T22" fmla="*/ 19 w 37"/>
                <a:gd name="T23" fmla="*/ 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53">
                  <a:moveTo>
                    <a:pt x="18" y="53"/>
                  </a:moveTo>
                  <a:cubicBezTo>
                    <a:pt x="6" y="53"/>
                    <a:pt x="0" y="45"/>
                    <a:pt x="0" y="27"/>
                  </a:cubicBezTo>
                  <a:cubicBezTo>
                    <a:pt x="0" y="19"/>
                    <a:pt x="1" y="12"/>
                    <a:pt x="5" y="7"/>
                  </a:cubicBezTo>
                  <a:cubicBezTo>
                    <a:pt x="8" y="3"/>
                    <a:pt x="13" y="0"/>
                    <a:pt x="19" y="0"/>
                  </a:cubicBezTo>
                  <a:cubicBezTo>
                    <a:pt x="31" y="0"/>
                    <a:pt x="37" y="9"/>
                    <a:pt x="37" y="26"/>
                  </a:cubicBezTo>
                  <a:cubicBezTo>
                    <a:pt x="37" y="35"/>
                    <a:pt x="35" y="42"/>
                    <a:pt x="32" y="46"/>
                  </a:cubicBezTo>
                  <a:cubicBezTo>
                    <a:pt x="29" y="51"/>
                    <a:pt x="24" y="53"/>
                    <a:pt x="18" y="53"/>
                  </a:cubicBezTo>
                  <a:close/>
                  <a:moveTo>
                    <a:pt x="19" y="9"/>
                  </a:moveTo>
                  <a:cubicBezTo>
                    <a:pt x="14" y="9"/>
                    <a:pt x="11" y="15"/>
                    <a:pt x="11" y="27"/>
                  </a:cubicBezTo>
                  <a:cubicBezTo>
                    <a:pt x="11" y="39"/>
                    <a:pt x="14" y="44"/>
                    <a:pt x="18" y="44"/>
                  </a:cubicBezTo>
                  <a:cubicBezTo>
                    <a:pt x="23" y="44"/>
                    <a:pt x="25" y="39"/>
                    <a:pt x="25" y="27"/>
                  </a:cubicBezTo>
                  <a:cubicBezTo>
                    <a:pt x="25" y="15"/>
                    <a:pt x="23" y="9"/>
                    <a:pt x="19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2"/>
            <p:cNvSpPr>
              <a:spLocks noEditPoints="1"/>
            </p:cNvSpPr>
            <p:nvPr/>
          </p:nvSpPr>
          <p:spPr bwMode="auto">
            <a:xfrm>
              <a:off x="7423944" y="5540374"/>
              <a:ext cx="95250" cy="138113"/>
            </a:xfrm>
            <a:custGeom>
              <a:avLst/>
              <a:gdLst>
                <a:gd name="T0" fmla="*/ 18 w 37"/>
                <a:gd name="T1" fmla="*/ 53 h 53"/>
                <a:gd name="T2" fmla="*/ 0 w 37"/>
                <a:gd name="T3" fmla="*/ 27 h 53"/>
                <a:gd name="T4" fmla="*/ 5 w 37"/>
                <a:gd name="T5" fmla="*/ 7 h 53"/>
                <a:gd name="T6" fmla="*/ 19 w 37"/>
                <a:gd name="T7" fmla="*/ 0 h 53"/>
                <a:gd name="T8" fmla="*/ 37 w 37"/>
                <a:gd name="T9" fmla="*/ 26 h 53"/>
                <a:gd name="T10" fmla="*/ 32 w 37"/>
                <a:gd name="T11" fmla="*/ 46 h 53"/>
                <a:gd name="T12" fmla="*/ 18 w 37"/>
                <a:gd name="T13" fmla="*/ 53 h 53"/>
                <a:gd name="T14" fmla="*/ 19 w 37"/>
                <a:gd name="T15" fmla="*/ 9 h 53"/>
                <a:gd name="T16" fmla="*/ 11 w 37"/>
                <a:gd name="T17" fmla="*/ 27 h 53"/>
                <a:gd name="T18" fmla="*/ 19 w 37"/>
                <a:gd name="T19" fmla="*/ 44 h 53"/>
                <a:gd name="T20" fmla="*/ 25 w 37"/>
                <a:gd name="T21" fmla="*/ 26 h 53"/>
                <a:gd name="T22" fmla="*/ 19 w 37"/>
                <a:gd name="T23" fmla="*/ 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53">
                  <a:moveTo>
                    <a:pt x="18" y="53"/>
                  </a:moveTo>
                  <a:cubicBezTo>
                    <a:pt x="6" y="53"/>
                    <a:pt x="0" y="44"/>
                    <a:pt x="0" y="27"/>
                  </a:cubicBezTo>
                  <a:cubicBezTo>
                    <a:pt x="0" y="18"/>
                    <a:pt x="2" y="12"/>
                    <a:pt x="5" y="7"/>
                  </a:cubicBezTo>
                  <a:cubicBezTo>
                    <a:pt x="8" y="2"/>
                    <a:pt x="13" y="0"/>
                    <a:pt x="19" y="0"/>
                  </a:cubicBezTo>
                  <a:cubicBezTo>
                    <a:pt x="31" y="0"/>
                    <a:pt x="37" y="9"/>
                    <a:pt x="37" y="26"/>
                  </a:cubicBezTo>
                  <a:cubicBezTo>
                    <a:pt x="37" y="35"/>
                    <a:pt x="35" y="41"/>
                    <a:pt x="32" y="46"/>
                  </a:cubicBezTo>
                  <a:cubicBezTo>
                    <a:pt x="29" y="51"/>
                    <a:pt x="24" y="53"/>
                    <a:pt x="18" y="53"/>
                  </a:cubicBezTo>
                  <a:close/>
                  <a:moveTo>
                    <a:pt x="19" y="9"/>
                  </a:moveTo>
                  <a:cubicBezTo>
                    <a:pt x="14" y="9"/>
                    <a:pt x="11" y="15"/>
                    <a:pt x="11" y="27"/>
                  </a:cubicBezTo>
                  <a:cubicBezTo>
                    <a:pt x="11" y="39"/>
                    <a:pt x="14" y="44"/>
                    <a:pt x="19" y="44"/>
                  </a:cubicBezTo>
                  <a:cubicBezTo>
                    <a:pt x="23" y="44"/>
                    <a:pt x="25" y="38"/>
                    <a:pt x="25" y="26"/>
                  </a:cubicBezTo>
                  <a:cubicBezTo>
                    <a:pt x="25" y="15"/>
                    <a:pt x="23" y="9"/>
                    <a:pt x="19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3"/>
            <p:cNvSpPr>
              <a:spLocks noEditPoints="1"/>
            </p:cNvSpPr>
            <p:nvPr/>
          </p:nvSpPr>
          <p:spPr bwMode="auto">
            <a:xfrm>
              <a:off x="7539831" y="5540374"/>
              <a:ext cx="96838" cy="138113"/>
            </a:xfrm>
            <a:custGeom>
              <a:avLst/>
              <a:gdLst>
                <a:gd name="T0" fmla="*/ 18 w 37"/>
                <a:gd name="T1" fmla="*/ 53 h 53"/>
                <a:gd name="T2" fmla="*/ 0 w 37"/>
                <a:gd name="T3" fmla="*/ 27 h 53"/>
                <a:gd name="T4" fmla="*/ 5 w 37"/>
                <a:gd name="T5" fmla="*/ 7 h 53"/>
                <a:gd name="T6" fmla="*/ 19 w 37"/>
                <a:gd name="T7" fmla="*/ 0 h 53"/>
                <a:gd name="T8" fmla="*/ 37 w 37"/>
                <a:gd name="T9" fmla="*/ 26 h 53"/>
                <a:gd name="T10" fmla="*/ 32 w 37"/>
                <a:gd name="T11" fmla="*/ 46 h 53"/>
                <a:gd name="T12" fmla="*/ 18 w 37"/>
                <a:gd name="T13" fmla="*/ 53 h 53"/>
                <a:gd name="T14" fmla="*/ 19 w 37"/>
                <a:gd name="T15" fmla="*/ 9 h 53"/>
                <a:gd name="T16" fmla="*/ 11 w 37"/>
                <a:gd name="T17" fmla="*/ 27 h 53"/>
                <a:gd name="T18" fmla="*/ 19 w 37"/>
                <a:gd name="T19" fmla="*/ 44 h 53"/>
                <a:gd name="T20" fmla="*/ 25 w 37"/>
                <a:gd name="T21" fmla="*/ 26 h 53"/>
                <a:gd name="T22" fmla="*/ 19 w 37"/>
                <a:gd name="T23" fmla="*/ 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53">
                  <a:moveTo>
                    <a:pt x="18" y="53"/>
                  </a:moveTo>
                  <a:cubicBezTo>
                    <a:pt x="6" y="53"/>
                    <a:pt x="0" y="44"/>
                    <a:pt x="0" y="27"/>
                  </a:cubicBezTo>
                  <a:cubicBezTo>
                    <a:pt x="0" y="18"/>
                    <a:pt x="2" y="12"/>
                    <a:pt x="5" y="7"/>
                  </a:cubicBezTo>
                  <a:cubicBezTo>
                    <a:pt x="8" y="2"/>
                    <a:pt x="13" y="0"/>
                    <a:pt x="19" y="0"/>
                  </a:cubicBezTo>
                  <a:cubicBezTo>
                    <a:pt x="31" y="0"/>
                    <a:pt x="37" y="9"/>
                    <a:pt x="37" y="26"/>
                  </a:cubicBezTo>
                  <a:cubicBezTo>
                    <a:pt x="37" y="35"/>
                    <a:pt x="35" y="41"/>
                    <a:pt x="32" y="46"/>
                  </a:cubicBezTo>
                  <a:cubicBezTo>
                    <a:pt x="29" y="51"/>
                    <a:pt x="24" y="53"/>
                    <a:pt x="18" y="53"/>
                  </a:cubicBezTo>
                  <a:close/>
                  <a:moveTo>
                    <a:pt x="19" y="9"/>
                  </a:moveTo>
                  <a:cubicBezTo>
                    <a:pt x="14" y="9"/>
                    <a:pt x="11" y="15"/>
                    <a:pt x="11" y="27"/>
                  </a:cubicBezTo>
                  <a:cubicBezTo>
                    <a:pt x="11" y="39"/>
                    <a:pt x="14" y="44"/>
                    <a:pt x="19" y="44"/>
                  </a:cubicBezTo>
                  <a:cubicBezTo>
                    <a:pt x="23" y="44"/>
                    <a:pt x="25" y="38"/>
                    <a:pt x="25" y="26"/>
                  </a:cubicBezTo>
                  <a:cubicBezTo>
                    <a:pt x="25" y="15"/>
                    <a:pt x="23" y="9"/>
                    <a:pt x="19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4"/>
            <p:cNvSpPr>
              <a:spLocks/>
            </p:cNvSpPr>
            <p:nvPr/>
          </p:nvSpPr>
          <p:spPr bwMode="auto">
            <a:xfrm>
              <a:off x="7662069" y="5540374"/>
              <a:ext cx="57150" cy="134938"/>
            </a:xfrm>
            <a:custGeom>
              <a:avLst/>
              <a:gdLst>
                <a:gd name="T0" fmla="*/ 22 w 22"/>
                <a:gd name="T1" fmla="*/ 0 h 52"/>
                <a:gd name="T2" fmla="*/ 22 w 22"/>
                <a:gd name="T3" fmla="*/ 52 h 52"/>
                <a:gd name="T4" fmla="*/ 11 w 22"/>
                <a:gd name="T5" fmla="*/ 52 h 52"/>
                <a:gd name="T6" fmla="*/ 11 w 22"/>
                <a:gd name="T7" fmla="*/ 13 h 52"/>
                <a:gd name="T8" fmla="*/ 9 w 22"/>
                <a:gd name="T9" fmla="*/ 14 h 52"/>
                <a:gd name="T10" fmla="*/ 6 w 22"/>
                <a:gd name="T11" fmla="*/ 15 h 52"/>
                <a:gd name="T12" fmla="*/ 3 w 22"/>
                <a:gd name="T13" fmla="*/ 16 h 52"/>
                <a:gd name="T14" fmla="*/ 0 w 22"/>
                <a:gd name="T15" fmla="*/ 17 h 52"/>
                <a:gd name="T16" fmla="*/ 0 w 22"/>
                <a:gd name="T17" fmla="*/ 7 h 52"/>
                <a:gd name="T18" fmla="*/ 8 w 22"/>
                <a:gd name="T19" fmla="*/ 4 h 52"/>
                <a:gd name="T20" fmla="*/ 15 w 22"/>
                <a:gd name="T21" fmla="*/ 0 h 52"/>
                <a:gd name="T22" fmla="*/ 22 w 22"/>
                <a:gd name="T2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52">
                  <a:moveTo>
                    <a:pt x="22" y="0"/>
                  </a:moveTo>
                  <a:cubicBezTo>
                    <a:pt x="22" y="52"/>
                    <a:pt x="22" y="52"/>
                    <a:pt x="22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0" y="13"/>
                    <a:pt x="9" y="14"/>
                    <a:pt x="9" y="14"/>
                  </a:cubicBezTo>
                  <a:cubicBezTo>
                    <a:pt x="8" y="15"/>
                    <a:pt x="7" y="15"/>
                    <a:pt x="6" y="15"/>
                  </a:cubicBezTo>
                  <a:cubicBezTo>
                    <a:pt x="5" y="16"/>
                    <a:pt x="4" y="16"/>
                    <a:pt x="3" y="16"/>
                  </a:cubicBezTo>
                  <a:cubicBezTo>
                    <a:pt x="2" y="17"/>
                    <a:pt x="1" y="17"/>
                    <a:pt x="0" y="1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" y="7"/>
                    <a:pt x="6" y="6"/>
                    <a:pt x="8" y="4"/>
                  </a:cubicBezTo>
                  <a:cubicBezTo>
                    <a:pt x="11" y="3"/>
                    <a:pt x="13" y="1"/>
                    <a:pt x="15" y="0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5"/>
            <p:cNvSpPr>
              <a:spLocks/>
            </p:cNvSpPr>
            <p:nvPr/>
          </p:nvSpPr>
          <p:spPr bwMode="auto">
            <a:xfrm>
              <a:off x="7914217" y="5164137"/>
              <a:ext cx="57150" cy="133350"/>
            </a:xfrm>
            <a:custGeom>
              <a:avLst/>
              <a:gdLst>
                <a:gd name="T0" fmla="*/ 22 w 22"/>
                <a:gd name="T1" fmla="*/ 0 h 52"/>
                <a:gd name="T2" fmla="*/ 22 w 22"/>
                <a:gd name="T3" fmla="*/ 52 h 52"/>
                <a:gd name="T4" fmla="*/ 11 w 22"/>
                <a:gd name="T5" fmla="*/ 52 h 52"/>
                <a:gd name="T6" fmla="*/ 11 w 22"/>
                <a:gd name="T7" fmla="*/ 13 h 52"/>
                <a:gd name="T8" fmla="*/ 9 w 22"/>
                <a:gd name="T9" fmla="*/ 14 h 52"/>
                <a:gd name="T10" fmla="*/ 6 w 22"/>
                <a:gd name="T11" fmla="*/ 16 h 52"/>
                <a:gd name="T12" fmla="*/ 3 w 22"/>
                <a:gd name="T13" fmla="*/ 17 h 52"/>
                <a:gd name="T14" fmla="*/ 0 w 22"/>
                <a:gd name="T15" fmla="*/ 17 h 52"/>
                <a:gd name="T16" fmla="*/ 0 w 22"/>
                <a:gd name="T17" fmla="*/ 8 h 52"/>
                <a:gd name="T18" fmla="*/ 8 w 22"/>
                <a:gd name="T19" fmla="*/ 5 h 52"/>
                <a:gd name="T20" fmla="*/ 15 w 22"/>
                <a:gd name="T21" fmla="*/ 0 h 52"/>
                <a:gd name="T22" fmla="*/ 22 w 22"/>
                <a:gd name="T2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52">
                  <a:moveTo>
                    <a:pt x="22" y="0"/>
                  </a:moveTo>
                  <a:cubicBezTo>
                    <a:pt x="22" y="52"/>
                    <a:pt x="22" y="52"/>
                    <a:pt x="22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0" y="13"/>
                    <a:pt x="10" y="14"/>
                    <a:pt x="9" y="14"/>
                  </a:cubicBezTo>
                  <a:cubicBezTo>
                    <a:pt x="8" y="15"/>
                    <a:pt x="7" y="15"/>
                    <a:pt x="6" y="16"/>
                  </a:cubicBezTo>
                  <a:cubicBezTo>
                    <a:pt x="5" y="16"/>
                    <a:pt x="4" y="16"/>
                    <a:pt x="3" y="17"/>
                  </a:cubicBezTo>
                  <a:cubicBezTo>
                    <a:pt x="2" y="17"/>
                    <a:pt x="1" y="17"/>
                    <a:pt x="0" y="1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7"/>
                    <a:pt x="6" y="6"/>
                    <a:pt x="8" y="5"/>
                  </a:cubicBezTo>
                  <a:cubicBezTo>
                    <a:pt x="11" y="3"/>
                    <a:pt x="13" y="2"/>
                    <a:pt x="15" y="0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6"/>
            <p:cNvSpPr>
              <a:spLocks noEditPoints="1"/>
            </p:cNvSpPr>
            <p:nvPr/>
          </p:nvSpPr>
          <p:spPr bwMode="auto">
            <a:xfrm>
              <a:off x="7876381" y="5351462"/>
              <a:ext cx="95250" cy="138113"/>
            </a:xfrm>
            <a:custGeom>
              <a:avLst/>
              <a:gdLst>
                <a:gd name="T0" fmla="*/ 18 w 37"/>
                <a:gd name="T1" fmla="*/ 53 h 53"/>
                <a:gd name="T2" fmla="*/ 0 w 37"/>
                <a:gd name="T3" fmla="*/ 27 h 53"/>
                <a:gd name="T4" fmla="*/ 5 w 37"/>
                <a:gd name="T5" fmla="*/ 7 h 53"/>
                <a:gd name="T6" fmla="*/ 19 w 37"/>
                <a:gd name="T7" fmla="*/ 0 h 53"/>
                <a:gd name="T8" fmla="*/ 37 w 37"/>
                <a:gd name="T9" fmla="*/ 26 h 53"/>
                <a:gd name="T10" fmla="*/ 32 w 37"/>
                <a:gd name="T11" fmla="*/ 46 h 53"/>
                <a:gd name="T12" fmla="*/ 18 w 37"/>
                <a:gd name="T13" fmla="*/ 53 h 53"/>
                <a:gd name="T14" fmla="*/ 19 w 37"/>
                <a:gd name="T15" fmla="*/ 9 h 53"/>
                <a:gd name="T16" fmla="*/ 11 w 37"/>
                <a:gd name="T17" fmla="*/ 27 h 53"/>
                <a:gd name="T18" fmla="*/ 19 w 37"/>
                <a:gd name="T19" fmla="*/ 44 h 53"/>
                <a:gd name="T20" fmla="*/ 26 w 37"/>
                <a:gd name="T21" fmla="*/ 27 h 53"/>
                <a:gd name="T22" fmla="*/ 19 w 37"/>
                <a:gd name="T23" fmla="*/ 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53">
                  <a:moveTo>
                    <a:pt x="18" y="53"/>
                  </a:moveTo>
                  <a:cubicBezTo>
                    <a:pt x="6" y="53"/>
                    <a:pt x="0" y="45"/>
                    <a:pt x="0" y="27"/>
                  </a:cubicBezTo>
                  <a:cubicBezTo>
                    <a:pt x="0" y="19"/>
                    <a:pt x="2" y="12"/>
                    <a:pt x="5" y="7"/>
                  </a:cubicBezTo>
                  <a:cubicBezTo>
                    <a:pt x="8" y="3"/>
                    <a:pt x="13" y="0"/>
                    <a:pt x="19" y="0"/>
                  </a:cubicBezTo>
                  <a:cubicBezTo>
                    <a:pt x="31" y="0"/>
                    <a:pt x="37" y="9"/>
                    <a:pt x="37" y="26"/>
                  </a:cubicBezTo>
                  <a:cubicBezTo>
                    <a:pt x="37" y="35"/>
                    <a:pt x="35" y="42"/>
                    <a:pt x="32" y="46"/>
                  </a:cubicBezTo>
                  <a:cubicBezTo>
                    <a:pt x="29" y="51"/>
                    <a:pt x="24" y="53"/>
                    <a:pt x="18" y="53"/>
                  </a:cubicBezTo>
                  <a:close/>
                  <a:moveTo>
                    <a:pt x="19" y="9"/>
                  </a:moveTo>
                  <a:cubicBezTo>
                    <a:pt x="14" y="9"/>
                    <a:pt x="11" y="15"/>
                    <a:pt x="11" y="27"/>
                  </a:cubicBezTo>
                  <a:cubicBezTo>
                    <a:pt x="11" y="39"/>
                    <a:pt x="14" y="44"/>
                    <a:pt x="19" y="44"/>
                  </a:cubicBezTo>
                  <a:cubicBezTo>
                    <a:pt x="23" y="44"/>
                    <a:pt x="26" y="39"/>
                    <a:pt x="26" y="27"/>
                  </a:cubicBezTo>
                  <a:cubicBezTo>
                    <a:pt x="26" y="15"/>
                    <a:pt x="23" y="9"/>
                    <a:pt x="19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7"/>
            <p:cNvSpPr>
              <a:spLocks noEditPoints="1"/>
            </p:cNvSpPr>
            <p:nvPr/>
          </p:nvSpPr>
          <p:spPr bwMode="auto">
            <a:xfrm>
              <a:off x="7876381" y="5540374"/>
              <a:ext cx="95250" cy="138113"/>
            </a:xfrm>
            <a:custGeom>
              <a:avLst/>
              <a:gdLst>
                <a:gd name="T0" fmla="*/ 18 w 37"/>
                <a:gd name="T1" fmla="*/ 53 h 53"/>
                <a:gd name="T2" fmla="*/ 0 w 37"/>
                <a:gd name="T3" fmla="*/ 27 h 53"/>
                <a:gd name="T4" fmla="*/ 5 w 37"/>
                <a:gd name="T5" fmla="*/ 7 h 53"/>
                <a:gd name="T6" fmla="*/ 19 w 37"/>
                <a:gd name="T7" fmla="*/ 0 h 53"/>
                <a:gd name="T8" fmla="*/ 37 w 37"/>
                <a:gd name="T9" fmla="*/ 26 h 53"/>
                <a:gd name="T10" fmla="*/ 32 w 37"/>
                <a:gd name="T11" fmla="*/ 46 h 53"/>
                <a:gd name="T12" fmla="*/ 18 w 37"/>
                <a:gd name="T13" fmla="*/ 53 h 53"/>
                <a:gd name="T14" fmla="*/ 19 w 37"/>
                <a:gd name="T15" fmla="*/ 9 h 53"/>
                <a:gd name="T16" fmla="*/ 11 w 37"/>
                <a:gd name="T17" fmla="*/ 27 h 53"/>
                <a:gd name="T18" fmla="*/ 19 w 37"/>
                <a:gd name="T19" fmla="*/ 44 h 53"/>
                <a:gd name="T20" fmla="*/ 26 w 37"/>
                <a:gd name="T21" fmla="*/ 26 h 53"/>
                <a:gd name="T22" fmla="*/ 19 w 37"/>
                <a:gd name="T23" fmla="*/ 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53">
                  <a:moveTo>
                    <a:pt x="18" y="53"/>
                  </a:moveTo>
                  <a:cubicBezTo>
                    <a:pt x="6" y="53"/>
                    <a:pt x="0" y="44"/>
                    <a:pt x="0" y="27"/>
                  </a:cubicBezTo>
                  <a:cubicBezTo>
                    <a:pt x="0" y="18"/>
                    <a:pt x="2" y="12"/>
                    <a:pt x="5" y="7"/>
                  </a:cubicBezTo>
                  <a:cubicBezTo>
                    <a:pt x="8" y="2"/>
                    <a:pt x="13" y="0"/>
                    <a:pt x="19" y="0"/>
                  </a:cubicBezTo>
                  <a:cubicBezTo>
                    <a:pt x="31" y="0"/>
                    <a:pt x="37" y="9"/>
                    <a:pt x="37" y="26"/>
                  </a:cubicBezTo>
                  <a:cubicBezTo>
                    <a:pt x="37" y="35"/>
                    <a:pt x="35" y="41"/>
                    <a:pt x="32" y="46"/>
                  </a:cubicBezTo>
                  <a:cubicBezTo>
                    <a:pt x="29" y="51"/>
                    <a:pt x="24" y="53"/>
                    <a:pt x="18" y="53"/>
                  </a:cubicBezTo>
                  <a:close/>
                  <a:moveTo>
                    <a:pt x="19" y="9"/>
                  </a:moveTo>
                  <a:cubicBezTo>
                    <a:pt x="14" y="9"/>
                    <a:pt x="11" y="15"/>
                    <a:pt x="11" y="27"/>
                  </a:cubicBezTo>
                  <a:cubicBezTo>
                    <a:pt x="11" y="39"/>
                    <a:pt x="14" y="44"/>
                    <a:pt x="19" y="44"/>
                  </a:cubicBezTo>
                  <a:cubicBezTo>
                    <a:pt x="23" y="44"/>
                    <a:pt x="26" y="38"/>
                    <a:pt x="26" y="26"/>
                  </a:cubicBezTo>
                  <a:cubicBezTo>
                    <a:pt x="26" y="15"/>
                    <a:pt x="23" y="9"/>
                    <a:pt x="19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8"/>
            <p:cNvSpPr>
              <a:spLocks noEditPoints="1"/>
            </p:cNvSpPr>
            <p:nvPr/>
          </p:nvSpPr>
          <p:spPr bwMode="auto">
            <a:xfrm>
              <a:off x="7785630" y="5165724"/>
              <a:ext cx="95250" cy="134938"/>
            </a:xfrm>
            <a:custGeom>
              <a:avLst/>
              <a:gdLst>
                <a:gd name="T0" fmla="*/ 18 w 37"/>
                <a:gd name="T1" fmla="*/ 52 h 52"/>
                <a:gd name="T2" fmla="*/ 0 w 37"/>
                <a:gd name="T3" fmla="*/ 27 h 52"/>
                <a:gd name="T4" fmla="*/ 5 w 37"/>
                <a:gd name="T5" fmla="*/ 6 h 52"/>
                <a:gd name="T6" fmla="*/ 19 w 37"/>
                <a:gd name="T7" fmla="*/ 0 h 52"/>
                <a:gd name="T8" fmla="*/ 37 w 37"/>
                <a:gd name="T9" fmla="*/ 26 h 52"/>
                <a:gd name="T10" fmla="*/ 32 w 37"/>
                <a:gd name="T11" fmla="*/ 45 h 52"/>
                <a:gd name="T12" fmla="*/ 18 w 37"/>
                <a:gd name="T13" fmla="*/ 52 h 52"/>
                <a:gd name="T14" fmla="*/ 19 w 37"/>
                <a:gd name="T15" fmla="*/ 8 h 52"/>
                <a:gd name="T16" fmla="*/ 11 w 37"/>
                <a:gd name="T17" fmla="*/ 26 h 52"/>
                <a:gd name="T18" fmla="*/ 19 w 37"/>
                <a:gd name="T19" fmla="*/ 44 h 52"/>
                <a:gd name="T20" fmla="*/ 26 w 37"/>
                <a:gd name="T21" fmla="*/ 26 h 52"/>
                <a:gd name="T22" fmla="*/ 19 w 37"/>
                <a:gd name="T23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52">
                  <a:moveTo>
                    <a:pt x="18" y="52"/>
                  </a:moveTo>
                  <a:cubicBezTo>
                    <a:pt x="6" y="52"/>
                    <a:pt x="0" y="44"/>
                    <a:pt x="0" y="27"/>
                  </a:cubicBezTo>
                  <a:cubicBezTo>
                    <a:pt x="0" y="18"/>
                    <a:pt x="2" y="11"/>
                    <a:pt x="5" y="6"/>
                  </a:cubicBezTo>
                  <a:cubicBezTo>
                    <a:pt x="8" y="2"/>
                    <a:pt x="13" y="0"/>
                    <a:pt x="19" y="0"/>
                  </a:cubicBezTo>
                  <a:cubicBezTo>
                    <a:pt x="31" y="0"/>
                    <a:pt x="37" y="8"/>
                    <a:pt x="37" y="26"/>
                  </a:cubicBezTo>
                  <a:cubicBezTo>
                    <a:pt x="37" y="34"/>
                    <a:pt x="35" y="41"/>
                    <a:pt x="32" y="45"/>
                  </a:cubicBezTo>
                  <a:cubicBezTo>
                    <a:pt x="29" y="50"/>
                    <a:pt x="24" y="52"/>
                    <a:pt x="18" y="52"/>
                  </a:cubicBezTo>
                  <a:close/>
                  <a:moveTo>
                    <a:pt x="19" y="8"/>
                  </a:moveTo>
                  <a:cubicBezTo>
                    <a:pt x="14" y="8"/>
                    <a:pt x="11" y="14"/>
                    <a:pt x="11" y="26"/>
                  </a:cubicBezTo>
                  <a:cubicBezTo>
                    <a:pt x="11" y="38"/>
                    <a:pt x="14" y="44"/>
                    <a:pt x="19" y="44"/>
                  </a:cubicBezTo>
                  <a:cubicBezTo>
                    <a:pt x="23" y="44"/>
                    <a:pt x="26" y="38"/>
                    <a:pt x="26" y="26"/>
                  </a:cubicBezTo>
                  <a:cubicBezTo>
                    <a:pt x="26" y="14"/>
                    <a:pt x="23" y="8"/>
                    <a:pt x="19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39"/>
            <p:cNvSpPr>
              <a:spLocks/>
            </p:cNvSpPr>
            <p:nvPr/>
          </p:nvSpPr>
          <p:spPr bwMode="auto">
            <a:xfrm>
              <a:off x="7773194" y="5351462"/>
              <a:ext cx="57150" cy="134938"/>
            </a:xfrm>
            <a:custGeom>
              <a:avLst/>
              <a:gdLst>
                <a:gd name="T0" fmla="*/ 22 w 22"/>
                <a:gd name="T1" fmla="*/ 0 h 52"/>
                <a:gd name="T2" fmla="*/ 22 w 22"/>
                <a:gd name="T3" fmla="*/ 52 h 52"/>
                <a:gd name="T4" fmla="*/ 11 w 22"/>
                <a:gd name="T5" fmla="*/ 52 h 52"/>
                <a:gd name="T6" fmla="*/ 11 w 22"/>
                <a:gd name="T7" fmla="*/ 13 h 52"/>
                <a:gd name="T8" fmla="*/ 9 w 22"/>
                <a:gd name="T9" fmla="*/ 14 h 52"/>
                <a:gd name="T10" fmla="*/ 6 w 22"/>
                <a:gd name="T11" fmla="*/ 16 h 52"/>
                <a:gd name="T12" fmla="*/ 3 w 22"/>
                <a:gd name="T13" fmla="*/ 17 h 52"/>
                <a:gd name="T14" fmla="*/ 0 w 22"/>
                <a:gd name="T15" fmla="*/ 17 h 52"/>
                <a:gd name="T16" fmla="*/ 0 w 22"/>
                <a:gd name="T17" fmla="*/ 8 h 52"/>
                <a:gd name="T18" fmla="*/ 8 w 22"/>
                <a:gd name="T19" fmla="*/ 4 h 52"/>
                <a:gd name="T20" fmla="*/ 15 w 22"/>
                <a:gd name="T21" fmla="*/ 0 h 52"/>
                <a:gd name="T22" fmla="*/ 22 w 22"/>
                <a:gd name="T2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52">
                  <a:moveTo>
                    <a:pt x="22" y="0"/>
                  </a:moveTo>
                  <a:cubicBezTo>
                    <a:pt x="22" y="52"/>
                    <a:pt x="22" y="52"/>
                    <a:pt x="22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0" y="13"/>
                    <a:pt x="10" y="14"/>
                    <a:pt x="9" y="14"/>
                  </a:cubicBezTo>
                  <a:cubicBezTo>
                    <a:pt x="8" y="15"/>
                    <a:pt x="7" y="15"/>
                    <a:pt x="6" y="16"/>
                  </a:cubicBezTo>
                  <a:cubicBezTo>
                    <a:pt x="5" y="16"/>
                    <a:pt x="4" y="16"/>
                    <a:pt x="3" y="17"/>
                  </a:cubicBezTo>
                  <a:cubicBezTo>
                    <a:pt x="2" y="17"/>
                    <a:pt x="1" y="17"/>
                    <a:pt x="0" y="1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7"/>
                    <a:pt x="6" y="6"/>
                    <a:pt x="8" y="4"/>
                  </a:cubicBezTo>
                  <a:cubicBezTo>
                    <a:pt x="11" y="3"/>
                    <a:pt x="13" y="2"/>
                    <a:pt x="15" y="0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40"/>
            <p:cNvSpPr>
              <a:spLocks noEditPoints="1"/>
            </p:cNvSpPr>
            <p:nvPr/>
          </p:nvSpPr>
          <p:spPr bwMode="auto">
            <a:xfrm>
              <a:off x="7760494" y="5540374"/>
              <a:ext cx="95250" cy="138113"/>
            </a:xfrm>
            <a:custGeom>
              <a:avLst/>
              <a:gdLst>
                <a:gd name="T0" fmla="*/ 18 w 37"/>
                <a:gd name="T1" fmla="*/ 53 h 53"/>
                <a:gd name="T2" fmla="*/ 0 w 37"/>
                <a:gd name="T3" fmla="*/ 27 h 53"/>
                <a:gd name="T4" fmla="*/ 5 w 37"/>
                <a:gd name="T5" fmla="*/ 7 h 53"/>
                <a:gd name="T6" fmla="*/ 19 w 37"/>
                <a:gd name="T7" fmla="*/ 0 h 53"/>
                <a:gd name="T8" fmla="*/ 37 w 37"/>
                <a:gd name="T9" fmla="*/ 26 h 53"/>
                <a:gd name="T10" fmla="*/ 32 w 37"/>
                <a:gd name="T11" fmla="*/ 46 h 53"/>
                <a:gd name="T12" fmla="*/ 18 w 37"/>
                <a:gd name="T13" fmla="*/ 53 h 53"/>
                <a:gd name="T14" fmla="*/ 19 w 37"/>
                <a:gd name="T15" fmla="*/ 9 h 53"/>
                <a:gd name="T16" fmla="*/ 11 w 37"/>
                <a:gd name="T17" fmla="*/ 27 h 53"/>
                <a:gd name="T18" fmla="*/ 19 w 37"/>
                <a:gd name="T19" fmla="*/ 44 h 53"/>
                <a:gd name="T20" fmla="*/ 26 w 37"/>
                <a:gd name="T21" fmla="*/ 26 h 53"/>
                <a:gd name="T22" fmla="*/ 19 w 37"/>
                <a:gd name="T23" fmla="*/ 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53">
                  <a:moveTo>
                    <a:pt x="18" y="53"/>
                  </a:moveTo>
                  <a:cubicBezTo>
                    <a:pt x="6" y="53"/>
                    <a:pt x="0" y="44"/>
                    <a:pt x="0" y="27"/>
                  </a:cubicBezTo>
                  <a:cubicBezTo>
                    <a:pt x="0" y="18"/>
                    <a:pt x="2" y="12"/>
                    <a:pt x="5" y="7"/>
                  </a:cubicBezTo>
                  <a:cubicBezTo>
                    <a:pt x="8" y="2"/>
                    <a:pt x="13" y="0"/>
                    <a:pt x="19" y="0"/>
                  </a:cubicBezTo>
                  <a:cubicBezTo>
                    <a:pt x="31" y="0"/>
                    <a:pt x="37" y="9"/>
                    <a:pt x="37" y="26"/>
                  </a:cubicBezTo>
                  <a:cubicBezTo>
                    <a:pt x="37" y="35"/>
                    <a:pt x="35" y="41"/>
                    <a:pt x="32" y="46"/>
                  </a:cubicBezTo>
                  <a:cubicBezTo>
                    <a:pt x="29" y="51"/>
                    <a:pt x="24" y="53"/>
                    <a:pt x="18" y="53"/>
                  </a:cubicBezTo>
                  <a:close/>
                  <a:moveTo>
                    <a:pt x="19" y="9"/>
                  </a:moveTo>
                  <a:cubicBezTo>
                    <a:pt x="14" y="9"/>
                    <a:pt x="11" y="15"/>
                    <a:pt x="11" y="27"/>
                  </a:cubicBezTo>
                  <a:cubicBezTo>
                    <a:pt x="11" y="39"/>
                    <a:pt x="14" y="44"/>
                    <a:pt x="19" y="44"/>
                  </a:cubicBezTo>
                  <a:cubicBezTo>
                    <a:pt x="23" y="44"/>
                    <a:pt x="26" y="38"/>
                    <a:pt x="26" y="26"/>
                  </a:cubicBezTo>
                  <a:cubicBezTo>
                    <a:pt x="26" y="15"/>
                    <a:pt x="23" y="9"/>
                    <a:pt x="19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" name="Group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1247889" y="4567482"/>
            <a:ext cx="801682" cy="798506"/>
            <a:chOff x="7296944" y="5021262"/>
            <a:chExt cx="801688" cy="798513"/>
          </a:xfrm>
        </p:grpSpPr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7296944" y="5021262"/>
              <a:ext cx="801688" cy="79851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7461780" y="5164137"/>
              <a:ext cx="57150" cy="133350"/>
            </a:xfrm>
            <a:custGeom>
              <a:avLst/>
              <a:gdLst>
                <a:gd name="T0" fmla="*/ 22 w 22"/>
                <a:gd name="T1" fmla="*/ 0 h 52"/>
                <a:gd name="T2" fmla="*/ 22 w 22"/>
                <a:gd name="T3" fmla="*/ 52 h 52"/>
                <a:gd name="T4" fmla="*/ 11 w 22"/>
                <a:gd name="T5" fmla="*/ 52 h 52"/>
                <a:gd name="T6" fmla="*/ 11 w 22"/>
                <a:gd name="T7" fmla="*/ 13 h 52"/>
                <a:gd name="T8" fmla="*/ 9 w 22"/>
                <a:gd name="T9" fmla="*/ 14 h 52"/>
                <a:gd name="T10" fmla="*/ 6 w 22"/>
                <a:gd name="T11" fmla="*/ 16 h 52"/>
                <a:gd name="T12" fmla="*/ 3 w 22"/>
                <a:gd name="T13" fmla="*/ 17 h 52"/>
                <a:gd name="T14" fmla="*/ 0 w 22"/>
                <a:gd name="T15" fmla="*/ 17 h 52"/>
                <a:gd name="T16" fmla="*/ 0 w 22"/>
                <a:gd name="T17" fmla="*/ 8 h 52"/>
                <a:gd name="T18" fmla="*/ 8 w 22"/>
                <a:gd name="T19" fmla="*/ 5 h 52"/>
                <a:gd name="T20" fmla="*/ 15 w 22"/>
                <a:gd name="T21" fmla="*/ 0 h 52"/>
                <a:gd name="T22" fmla="*/ 22 w 22"/>
                <a:gd name="T2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52">
                  <a:moveTo>
                    <a:pt x="22" y="0"/>
                  </a:moveTo>
                  <a:cubicBezTo>
                    <a:pt x="22" y="52"/>
                    <a:pt x="22" y="52"/>
                    <a:pt x="22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0" y="13"/>
                    <a:pt x="10" y="14"/>
                    <a:pt x="9" y="14"/>
                  </a:cubicBezTo>
                  <a:cubicBezTo>
                    <a:pt x="8" y="15"/>
                    <a:pt x="7" y="15"/>
                    <a:pt x="6" y="16"/>
                  </a:cubicBezTo>
                  <a:cubicBezTo>
                    <a:pt x="5" y="16"/>
                    <a:pt x="4" y="16"/>
                    <a:pt x="3" y="17"/>
                  </a:cubicBezTo>
                  <a:cubicBezTo>
                    <a:pt x="2" y="17"/>
                    <a:pt x="1" y="17"/>
                    <a:pt x="0" y="1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7"/>
                    <a:pt x="6" y="6"/>
                    <a:pt x="8" y="5"/>
                  </a:cubicBezTo>
                  <a:cubicBezTo>
                    <a:pt x="11" y="3"/>
                    <a:pt x="13" y="2"/>
                    <a:pt x="15" y="0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7"/>
            <p:cNvSpPr>
              <a:spLocks noEditPoints="1"/>
            </p:cNvSpPr>
            <p:nvPr/>
          </p:nvSpPr>
          <p:spPr bwMode="auto">
            <a:xfrm>
              <a:off x="7564967" y="5165724"/>
              <a:ext cx="96838" cy="134938"/>
            </a:xfrm>
            <a:custGeom>
              <a:avLst/>
              <a:gdLst>
                <a:gd name="T0" fmla="*/ 18 w 37"/>
                <a:gd name="T1" fmla="*/ 52 h 52"/>
                <a:gd name="T2" fmla="*/ 0 w 37"/>
                <a:gd name="T3" fmla="*/ 27 h 52"/>
                <a:gd name="T4" fmla="*/ 5 w 37"/>
                <a:gd name="T5" fmla="*/ 6 h 52"/>
                <a:gd name="T6" fmla="*/ 19 w 37"/>
                <a:gd name="T7" fmla="*/ 0 h 52"/>
                <a:gd name="T8" fmla="*/ 37 w 37"/>
                <a:gd name="T9" fmla="*/ 26 h 52"/>
                <a:gd name="T10" fmla="*/ 32 w 37"/>
                <a:gd name="T11" fmla="*/ 45 h 52"/>
                <a:gd name="T12" fmla="*/ 18 w 37"/>
                <a:gd name="T13" fmla="*/ 52 h 52"/>
                <a:gd name="T14" fmla="*/ 19 w 37"/>
                <a:gd name="T15" fmla="*/ 8 h 52"/>
                <a:gd name="T16" fmla="*/ 11 w 37"/>
                <a:gd name="T17" fmla="*/ 26 h 52"/>
                <a:gd name="T18" fmla="*/ 19 w 37"/>
                <a:gd name="T19" fmla="*/ 44 h 52"/>
                <a:gd name="T20" fmla="*/ 25 w 37"/>
                <a:gd name="T21" fmla="*/ 26 h 52"/>
                <a:gd name="T22" fmla="*/ 19 w 37"/>
                <a:gd name="T23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52">
                  <a:moveTo>
                    <a:pt x="18" y="52"/>
                  </a:moveTo>
                  <a:cubicBezTo>
                    <a:pt x="6" y="52"/>
                    <a:pt x="0" y="44"/>
                    <a:pt x="0" y="27"/>
                  </a:cubicBezTo>
                  <a:cubicBezTo>
                    <a:pt x="0" y="18"/>
                    <a:pt x="2" y="11"/>
                    <a:pt x="5" y="6"/>
                  </a:cubicBezTo>
                  <a:cubicBezTo>
                    <a:pt x="8" y="2"/>
                    <a:pt x="13" y="0"/>
                    <a:pt x="19" y="0"/>
                  </a:cubicBezTo>
                  <a:cubicBezTo>
                    <a:pt x="31" y="0"/>
                    <a:pt x="37" y="8"/>
                    <a:pt x="37" y="26"/>
                  </a:cubicBezTo>
                  <a:cubicBezTo>
                    <a:pt x="37" y="34"/>
                    <a:pt x="35" y="41"/>
                    <a:pt x="32" y="45"/>
                  </a:cubicBezTo>
                  <a:cubicBezTo>
                    <a:pt x="29" y="50"/>
                    <a:pt x="24" y="52"/>
                    <a:pt x="18" y="52"/>
                  </a:cubicBezTo>
                  <a:close/>
                  <a:moveTo>
                    <a:pt x="19" y="8"/>
                  </a:moveTo>
                  <a:cubicBezTo>
                    <a:pt x="14" y="8"/>
                    <a:pt x="11" y="14"/>
                    <a:pt x="11" y="26"/>
                  </a:cubicBezTo>
                  <a:cubicBezTo>
                    <a:pt x="11" y="38"/>
                    <a:pt x="14" y="44"/>
                    <a:pt x="19" y="44"/>
                  </a:cubicBezTo>
                  <a:cubicBezTo>
                    <a:pt x="23" y="44"/>
                    <a:pt x="25" y="38"/>
                    <a:pt x="25" y="26"/>
                  </a:cubicBezTo>
                  <a:cubicBezTo>
                    <a:pt x="25" y="14"/>
                    <a:pt x="23" y="8"/>
                    <a:pt x="19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7687205" y="5164137"/>
              <a:ext cx="57150" cy="133350"/>
            </a:xfrm>
            <a:custGeom>
              <a:avLst/>
              <a:gdLst>
                <a:gd name="T0" fmla="*/ 22 w 22"/>
                <a:gd name="T1" fmla="*/ 0 h 52"/>
                <a:gd name="T2" fmla="*/ 22 w 22"/>
                <a:gd name="T3" fmla="*/ 52 h 52"/>
                <a:gd name="T4" fmla="*/ 11 w 22"/>
                <a:gd name="T5" fmla="*/ 52 h 52"/>
                <a:gd name="T6" fmla="*/ 11 w 22"/>
                <a:gd name="T7" fmla="*/ 13 h 52"/>
                <a:gd name="T8" fmla="*/ 9 w 22"/>
                <a:gd name="T9" fmla="*/ 14 h 52"/>
                <a:gd name="T10" fmla="*/ 6 w 22"/>
                <a:gd name="T11" fmla="*/ 16 h 52"/>
                <a:gd name="T12" fmla="*/ 3 w 22"/>
                <a:gd name="T13" fmla="*/ 17 h 52"/>
                <a:gd name="T14" fmla="*/ 0 w 22"/>
                <a:gd name="T15" fmla="*/ 17 h 52"/>
                <a:gd name="T16" fmla="*/ 0 w 22"/>
                <a:gd name="T17" fmla="*/ 8 h 52"/>
                <a:gd name="T18" fmla="*/ 8 w 22"/>
                <a:gd name="T19" fmla="*/ 5 h 52"/>
                <a:gd name="T20" fmla="*/ 15 w 22"/>
                <a:gd name="T21" fmla="*/ 0 h 52"/>
                <a:gd name="T22" fmla="*/ 22 w 22"/>
                <a:gd name="T2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52">
                  <a:moveTo>
                    <a:pt x="22" y="0"/>
                  </a:moveTo>
                  <a:cubicBezTo>
                    <a:pt x="22" y="52"/>
                    <a:pt x="22" y="52"/>
                    <a:pt x="22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0" y="13"/>
                    <a:pt x="9" y="14"/>
                    <a:pt x="9" y="14"/>
                  </a:cubicBezTo>
                  <a:cubicBezTo>
                    <a:pt x="8" y="15"/>
                    <a:pt x="7" y="15"/>
                    <a:pt x="6" y="16"/>
                  </a:cubicBezTo>
                  <a:cubicBezTo>
                    <a:pt x="5" y="16"/>
                    <a:pt x="4" y="16"/>
                    <a:pt x="3" y="17"/>
                  </a:cubicBezTo>
                  <a:cubicBezTo>
                    <a:pt x="2" y="17"/>
                    <a:pt x="1" y="17"/>
                    <a:pt x="0" y="1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7"/>
                    <a:pt x="6" y="6"/>
                    <a:pt x="8" y="5"/>
                  </a:cubicBezTo>
                  <a:cubicBezTo>
                    <a:pt x="11" y="3"/>
                    <a:pt x="13" y="2"/>
                    <a:pt x="15" y="0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9"/>
            <p:cNvSpPr>
              <a:spLocks noEditPoints="1"/>
            </p:cNvSpPr>
            <p:nvPr/>
          </p:nvSpPr>
          <p:spPr bwMode="auto">
            <a:xfrm>
              <a:off x="7449080" y="5351462"/>
              <a:ext cx="95250" cy="138113"/>
            </a:xfrm>
            <a:custGeom>
              <a:avLst/>
              <a:gdLst>
                <a:gd name="T0" fmla="*/ 18 w 37"/>
                <a:gd name="T1" fmla="*/ 53 h 53"/>
                <a:gd name="T2" fmla="*/ 0 w 37"/>
                <a:gd name="T3" fmla="*/ 27 h 53"/>
                <a:gd name="T4" fmla="*/ 5 w 37"/>
                <a:gd name="T5" fmla="*/ 7 h 53"/>
                <a:gd name="T6" fmla="*/ 19 w 37"/>
                <a:gd name="T7" fmla="*/ 0 h 53"/>
                <a:gd name="T8" fmla="*/ 37 w 37"/>
                <a:gd name="T9" fmla="*/ 26 h 53"/>
                <a:gd name="T10" fmla="*/ 32 w 37"/>
                <a:gd name="T11" fmla="*/ 46 h 53"/>
                <a:gd name="T12" fmla="*/ 18 w 37"/>
                <a:gd name="T13" fmla="*/ 53 h 53"/>
                <a:gd name="T14" fmla="*/ 19 w 37"/>
                <a:gd name="T15" fmla="*/ 9 h 53"/>
                <a:gd name="T16" fmla="*/ 11 w 37"/>
                <a:gd name="T17" fmla="*/ 27 h 53"/>
                <a:gd name="T18" fmla="*/ 19 w 37"/>
                <a:gd name="T19" fmla="*/ 44 h 53"/>
                <a:gd name="T20" fmla="*/ 25 w 37"/>
                <a:gd name="T21" fmla="*/ 27 h 53"/>
                <a:gd name="T22" fmla="*/ 19 w 37"/>
                <a:gd name="T23" fmla="*/ 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53">
                  <a:moveTo>
                    <a:pt x="18" y="53"/>
                  </a:moveTo>
                  <a:cubicBezTo>
                    <a:pt x="6" y="53"/>
                    <a:pt x="0" y="45"/>
                    <a:pt x="0" y="27"/>
                  </a:cubicBezTo>
                  <a:cubicBezTo>
                    <a:pt x="0" y="19"/>
                    <a:pt x="2" y="12"/>
                    <a:pt x="5" y="7"/>
                  </a:cubicBezTo>
                  <a:cubicBezTo>
                    <a:pt x="8" y="3"/>
                    <a:pt x="13" y="0"/>
                    <a:pt x="19" y="0"/>
                  </a:cubicBezTo>
                  <a:cubicBezTo>
                    <a:pt x="31" y="0"/>
                    <a:pt x="37" y="9"/>
                    <a:pt x="37" y="26"/>
                  </a:cubicBezTo>
                  <a:cubicBezTo>
                    <a:pt x="37" y="35"/>
                    <a:pt x="35" y="42"/>
                    <a:pt x="32" y="46"/>
                  </a:cubicBezTo>
                  <a:cubicBezTo>
                    <a:pt x="29" y="51"/>
                    <a:pt x="24" y="53"/>
                    <a:pt x="18" y="53"/>
                  </a:cubicBezTo>
                  <a:close/>
                  <a:moveTo>
                    <a:pt x="19" y="9"/>
                  </a:moveTo>
                  <a:cubicBezTo>
                    <a:pt x="14" y="9"/>
                    <a:pt x="11" y="15"/>
                    <a:pt x="11" y="27"/>
                  </a:cubicBezTo>
                  <a:cubicBezTo>
                    <a:pt x="11" y="39"/>
                    <a:pt x="14" y="44"/>
                    <a:pt x="19" y="44"/>
                  </a:cubicBezTo>
                  <a:cubicBezTo>
                    <a:pt x="23" y="44"/>
                    <a:pt x="25" y="39"/>
                    <a:pt x="25" y="27"/>
                  </a:cubicBezTo>
                  <a:cubicBezTo>
                    <a:pt x="25" y="15"/>
                    <a:pt x="23" y="9"/>
                    <a:pt x="19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7554119" y="5351462"/>
              <a:ext cx="55563" cy="134938"/>
            </a:xfrm>
            <a:custGeom>
              <a:avLst/>
              <a:gdLst>
                <a:gd name="T0" fmla="*/ 22 w 22"/>
                <a:gd name="T1" fmla="*/ 0 h 52"/>
                <a:gd name="T2" fmla="*/ 22 w 22"/>
                <a:gd name="T3" fmla="*/ 52 h 52"/>
                <a:gd name="T4" fmla="*/ 11 w 22"/>
                <a:gd name="T5" fmla="*/ 52 h 52"/>
                <a:gd name="T6" fmla="*/ 11 w 22"/>
                <a:gd name="T7" fmla="*/ 13 h 52"/>
                <a:gd name="T8" fmla="*/ 9 w 22"/>
                <a:gd name="T9" fmla="*/ 14 h 52"/>
                <a:gd name="T10" fmla="*/ 6 w 22"/>
                <a:gd name="T11" fmla="*/ 16 h 52"/>
                <a:gd name="T12" fmla="*/ 3 w 22"/>
                <a:gd name="T13" fmla="*/ 17 h 52"/>
                <a:gd name="T14" fmla="*/ 0 w 22"/>
                <a:gd name="T15" fmla="*/ 17 h 52"/>
                <a:gd name="T16" fmla="*/ 0 w 22"/>
                <a:gd name="T17" fmla="*/ 8 h 52"/>
                <a:gd name="T18" fmla="*/ 8 w 22"/>
                <a:gd name="T19" fmla="*/ 4 h 52"/>
                <a:gd name="T20" fmla="*/ 15 w 22"/>
                <a:gd name="T21" fmla="*/ 0 h 52"/>
                <a:gd name="T22" fmla="*/ 22 w 22"/>
                <a:gd name="T2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52">
                  <a:moveTo>
                    <a:pt x="22" y="0"/>
                  </a:moveTo>
                  <a:cubicBezTo>
                    <a:pt x="22" y="52"/>
                    <a:pt x="22" y="52"/>
                    <a:pt x="22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0" y="13"/>
                    <a:pt x="10" y="14"/>
                    <a:pt x="9" y="14"/>
                  </a:cubicBezTo>
                  <a:cubicBezTo>
                    <a:pt x="8" y="15"/>
                    <a:pt x="7" y="15"/>
                    <a:pt x="6" y="16"/>
                  </a:cubicBezTo>
                  <a:cubicBezTo>
                    <a:pt x="5" y="16"/>
                    <a:pt x="4" y="16"/>
                    <a:pt x="3" y="17"/>
                  </a:cubicBezTo>
                  <a:cubicBezTo>
                    <a:pt x="2" y="17"/>
                    <a:pt x="1" y="17"/>
                    <a:pt x="0" y="1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7"/>
                    <a:pt x="6" y="6"/>
                    <a:pt x="8" y="4"/>
                  </a:cubicBezTo>
                  <a:cubicBezTo>
                    <a:pt x="11" y="3"/>
                    <a:pt x="13" y="2"/>
                    <a:pt x="15" y="0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7649369" y="5351462"/>
              <a:ext cx="95250" cy="138113"/>
            </a:xfrm>
            <a:custGeom>
              <a:avLst/>
              <a:gdLst>
                <a:gd name="T0" fmla="*/ 18 w 37"/>
                <a:gd name="T1" fmla="*/ 53 h 53"/>
                <a:gd name="T2" fmla="*/ 0 w 37"/>
                <a:gd name="T3" fmla="*/ 27 h 53"/>
                <a:gd name="T4" fmla="*/ 5 w 37"/>
                <a:gd name="T5" fmla="*/ 7 h 53"/>
                <a:gd name="T6" fmla="*/ 19 w 37"/>
                <a:gd name="T7" fmla="*/ 0 h 53"/>
                <a:gd name="T8" fmla="*/ 37 w 37"/>
                <a:gd name="T9" fmla="*/ 26 h 53"/>
                <a:gd name="T10" fmla="*/ 32 w 37"/>
                <a:gd name="T11" fmla="*/ 46 h 53"/>
                <a:gd name="T12" fmla="*/ 18 w 37"/>
                <a:gd name="T13" fmla="*/ 53 h 53"/>
                <a:gd name="T14" fmla="*/ 19 w 37"/>
                <a:gd name="T15" fmla="*/ 9 h 53"/>
                <a:gd name="T16" fmla="*/ 11 w 37"/>
                <a:gd name="T17" fmla="*/ 27 h 53"/>
                <a:gd name="T18" fmla="*/ 18 w 37"/>
                <a:gd name="T19" fmla="*/ 44 h 53"/>
                <a:gd name="T20" fmla="*/ 25 w 37"/>
                <a:gd name="T21" fmla="*/ 27 h 53"/>
                <a:gd name="T22" fmla="*/ 19 w 37"/>
                <a:gd name="T23" fmla="*/ 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53">
                  <a:moveTo>
                    <a:pt x="18" y="53"/>
                  </a:moveTo>
                  <a:cubicBezTo>
                    <a:pt x="6" y="53"/>
                    <a:pt x="0" y="45"/>
                    <a:pt x="0" y="27"/>
                  </a:cubicBezTo>
                  <a:cubicBezTo>
                    <a:pt x="0" y="19"/>
                    <a:pt x="1" y="12"/>
                    <a:pt x="5" y="7"/>
                  </a:cubicBezTo>
                  <a:cubicBezTo>
                    <a:pt x="8" y="3"/>
                    <a:pt x="13" y="0"/>
                    <a:pt x="19" y="0"/>
                  </a:cubicBezTo>
                  <a:cubicBezTo>
                    <a:pt x="31" y="0"/>
                    <a:pt x="37" y="9"/>
                    <a:pt x="37" y="26"/>
                  </a:cubicBezTo>
                  <a:cubicBezTo>
                    <a:pt x="37" y="35"/>
                    <a:pt x="35" y="42"/>
                    <a:pt x="32" y="46"/>
                  </a:cubicBezTo>
                  <a:cubicBezTo>
                    <a:pt x="29" y="51"/>
                    <a:pt x="24" y="53"/>
                    <a:pt x="18" y="53"/>
                  </a:cubicBezTo>
                  <a:close/>
                  <a:moveTo>
                    <a:pt x="19" y="9"/>
                  </a:moveTo>
                  <a:cubicBezTo>
                    <a:pt x="14" y="9"/>
                    <a:pt x="11" y="15"/>
                    <a:pt x="11" y="27"/>
                  </a:cubicBezTo>
                  <a:cubicBezTo>
                    <a:pt x="11" y="39"/>
                    <a:pt x="14" y="44"/>
                    <a:pt x="18" y="44"/>
                  </a:cubicBezTo>
                  <a:cubicBezTo>
                    <a:pt x="23" y="44"/>
                    <a:pt x="25" y="39"/>
                    <a:pt x="25" y="27"/>
                  </a:cubicBezTo>
                  <a:cubicBezTo>
                    <a:pt x="25" y="15"/>
                    <a:pt x="23" y="9"/>
                    <a:pt x="19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2"/>
            <p:cNvSpPr>
              <a:spLocks noEditPoints="1"/>
            </p:cNvSpPr>
            <p:nvPr/>
          </p:nvSpPr>
          <p:spPr bwMode="auto">
            <a:xfrm>
              <a:off x="7423944" y="5540374"/>
              <a:ext cx="95250" cy="138113"/>
            </a:xfrm>
            <a:custGeom>
              <a:avLst/>
              <a:gdLst>
                <a:gd name="T0" fmla="*/ 18 w 37"/>
                <a:gd name="T1" fmla="*/ 53 h 53"/>
                <a:gd name="T2" fmla="*/ 0 w 37"/>
                <a:gd name="T3" fmla="*/ 27 h 53"/>
                <a:gd name="T4" fmla="*/ 5 w 37"/>
                <a:gd name="T5" fmla="*/ 7 h 53"/>
                <a:gd name="T6" fmla="*/ 19 w 37"/>
                <a:gd name="T7" fmla="*/ 0 h 53"/>
                <a:gd name="T8" fmla="*/ 37 w 37"/>
                <a:gd name="T9" fmla="*/ 26 h 53"/>
                <a:gd name="T10" fmla="*/ 32 w 37"/>
                <a:gd name="T11" fmla="*/ 46 h 53"/>
                <a:gd name="T12" fmla="*/ 18 w 37"/>
                <a:gd name="T13" fmla="*/ 53 h 53"/>
                <a:gd name="T14" fmla="*/ 19 w 37"/>
                <a:gd name="T15" fmla="*/ 9 h 53"/>
                <a:gd name="T16" fmla="*/ 11 w 37"/>
                <a:gd name="T17" fmla="*/ 27 h 53"/>
                <a:gd name="T18" fmla="*/ 19 w 37"/>
                <a:gd name="T19" fmla="*/ 44 h 53"/>
                <a:gd name="T20" fmla="*/ 25 w 37"/>
                <a:gd name="T21" fmla="*/ 26 h 53"/>
                <a:gd name="T22" fmla="*/ 19 w 37"/>
                <a:gd name="T23" fmla="*/ 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53">
                  <a:moveTo>
                    <a:pt x="18" y="53"/>
                  </a:moveTo>
                  <a:cubicBezTo>
                    <a:pt x="6" y="53"/>
                    <a:pt x="0" y="44"/>
                    <a:pt x="0" y="27"/>
                  </a:cubicBezTo>
                  <a:cubicBezTo>
                    <a:pt x="0" y="18"/>
                    <a:pt x="2" y="12"/>
                    <a:pt x="5" y="7"/>
                  </a:cubicBezTo>
                  <a:cubicBezTo>
                    <a:pt x="8" y="2"/>
                    <a:pt x="13" y="0"/>
                    <a:pt x="19" y="0"/>
                  </a:cubicBezTo>
                  <a:cubicBezTo>
                    <a:pt x="31" y="0"/>
                    <a:pt x="37" y="9"/>
                    <a:pt x="37" y="26"/>
                  </a:cubicBezTo>
                  <a:cubicBezTo>
                    <a:pt x="37" y="35"/>
                    <a:pt x="35" y="41"/>
                    <a:pt x="32" y="46"/>
                  </a:cubicBezTo>
                  <a:cubicBezTo>
                    <a:pt x="29" y="51"/>
                    <a:pt x="24" y="53"/>
                    <a:pt x="18" y="53"/>
                  </a:cubicBezTo>
                  <a:close/>
                  <a:moveTo>
                    <a:pt x="19" y="9"/>
                  </a:moveTo>
                  <a:cubicBezTo>
                    <a:pt x="14" y="9"/>
                    <a:pt x="11" y="15"/>
                    <a:pt x="11" y="27"/>
                  </a:cubicBezTo>
                  <a:cubicBezTo>
                    <a:pt x="11" y="39"/>
                    <a:pt x="14" y="44"/>
                    <a:pt x="19" y="44"/>
                  </a:cubicBezTo>
                  <a:cubicBezTo>
                    <a:pt x="23" y="44"/>
                    <a:pt x="25" y="38"/>
                    <a:pt x="25" y="26"/>
                  </a:cubicBezTo>
                  <a:cubicBezTo>
                    <a:pt x="25" y="15"/>
                    <a:pt x="23" y="9"/>
                    <a:pt x="19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7539831" y="5540374"/>
              <a:ext cx="96838" cy="138113"/>
            </a:xfrm>
            <a:custGeom>
              <a:avLst/>
              <a:gdLst>
                <a:gd name="T0" fmla="*/ 18 w 37"/>
                <a:gd name="T1" fmla="*/ 53 h 53"/>
                <a:gd name="T2" fmla="*/ 0 w 37"/>
                <a:gd name="T3" fmla="*/ 27 h 53"/>
                <a:gd name="T4" fmla="*/ 5 w 37"/>
                <a:gd name="T5" fmla="*/ 7 h 53"/>
                <a:gd name="T6" fmla="*/ 19 w 37"/>
                <a:gd name="T7" fmla="*/ 0 h 53"/>
                <a:gd name="T8" fmla="*/ 37 w 37"/>
                <a:gd name="T9" fmla="*/ 26 h 53"/>
                <a:gd name="T10" fmla="*/ 32 w 37"/>
                <a:gd name="T11" fmla="*/ 46 h 53"/>
                <a:gd name="T12" fmla="*/ 18 w 37"/>
                <a:gd name="T13" fmla="*/ 53 h 53"/>
                <a:gd name="T14" fmla="*/ 19 w 37"/>
                <a:gd name="T15" fmla="*/ 9 h 53"/>
                <a:gd name="T16" fmla="*/ 11 w 37"/>
                <a:gd name="T17" fmla="*/ 27 h 53"/>
                <a:gd name="T18" fmla="*/ 19 w 37"/>
                <a:gd name="T19" fmla="*/ 44 h 53"/>
                <a:gd name="T20" fmla="*/ 25 w 37"/>
                <a:gd name="T21" fmla="*/ 26 h 53"/>
                <a:gd name="T22" fmla="*/ 19 w 37"/>
                <a:gd name="T23" fmla="*/ 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53">
                  <a:moveTo>
                    <a:pt x="18" y="53"/>
                  </a:moveTo>
                  <a:cubicBezTo>
                    <a:pt x="6" y="53"/>
                    <a:pt x="0" y="44"/>
                    <a:pt x="0" y="27"/>
                  </a:cubicBezTo>
                  <a:cubicBezTo>
                    <a:pt x="0" y="18"/>
                    <a:pt x="2" y="12"/>
                    <a:pt x="5" y="7"/>
                  </a:cubicBezTo>
                  <a:cubicBezTo>
                    <a:pt x="8" y="2"/>
                    <a:pt x="13" y="0"/>
                    <a:pt x="19" y="0"/>
                  </a:cubicBezTo>
                  <a:cubicBezTo>
                    <a:pt x="31" y="0"/>
                    <a:pt x="37" y="9"/>
                    <a:pt x="37" y="26"/>
                  </a:cubicBezTo>
                  <a:cubicBezTo>
                    <a:pt x="37" y="35"/>
                    <a:pt x="35" y="41"/>
                    <a:pt x="32" y="46"/>
                  </a:cubicBezTo>
                  <a:cubicBezTo>
                    <a:pt x="29" y="51"/>
                    <a:pt x="24" y="53"/>
                    <a:pt x="18" y="53"/>
                  </a:cubicBezTo>
                  <a:close/>
                  <a:moveTo>
                    <a:pt x="19" y="9"/>
                  </a:moveTo>
                  <a:cubicBezTo>
                    <a:pt x="14" y="9"/>
                    <a:pt x="11" y="15"/>
                    <a:pt x="11" y="27"/>
                  </a:cubicBezTo>
                  <a:cubicBezTo>
                    <a:pt x="11" y="39"/>
                    <a:pt x="14" y="44"/>
                    <a:pt x="19" y="44"/>
                  </a:cubicBezTo>
                  <a:cubicBezTo>
                    <a:pt x="23" y="44"/>
                    <a:pt x="25" y="38"/>
                    <a:pt x="25" y="26"/>
                  </a:cubicBezTo>
                  <a:cubicBezTo>
                    <a:pt x="25" y="15"/>
                    <a:pt x="23" y="9"/>
                    <a:pt x="19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4"/>
            <p:cNvSpPr>
              <a:spLocks/>
            </p:cNvSpPr>
            <p:nvPr/>
          </p:nvSpPr>
          <p:spPr bwMode="auto">
            <a:xfrm>
              <a:off x="7662069" y="5540374"/>
              <a:ext cx="57150" cy="134938"/>
            </a:xfrm>
            <a:custGeom>
              <a:avLst/>
              <a:gdLst>
                <a:gd name="T0" fmla="*/ 22 w 22"/>
                <a:gd name="T1" fmla="*/ 0 h 52"/>
                <a:gd name="T2" fmla="*/ 22 w 22"/>
                <a:gd name="T3" fmla="*/ 52 h 52"/>
                <a:gd name="T4" fmla="*/ 11 w 22"/>
                <a:gd name="T5" fmla="*/ 52 h 52"/>
                <a:gd name="T6" fmla="*/ 11 w 22"/>
                <a:gd name="T7" fmla="*/ 13 h 52"/>
                <a:gd name="T8" fmla="*/ 9 w 22"/>
                <a:gd name="T9" fmla="*/ 14 h 52"/>
                <a:gd name="T10" fmla="*/ 6 w 22"/>
                <a:gd name="T11" fmla="*/ 15 h 52"/>
                <a:gd name="T12" fmla="*/ 3 w 22"/>
                <a:gd name="T13" fmla="*/ 16 h 52"/>
                <a:gd name="T14" fmla="*/ 0 w 22"/>
                <a:gd name="T15" fmla="*/ 17 h 52"/>
                <a:gd name="T16" fmla="*/ 0 w 22"/>
                <a:gd name="T17" fmla="*/ 7 h 52"/>
                <a:gd name="T18" fmla="*/ 8 w 22"/>
                <a:gd name="T19" fmla="*/ 4 h 52"/>
                <a:gd name="T20" fmla="*/ 15 w 22"/>
                <a:gd name="T21" fmla="*/ 0 h 52"/>
                <a:gd name="T22" fmla="*/ 22 w 22"/>
                <a:gd name="T2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52">
                  <a:moveTo>
                    <a:pt x="22" y="0"/>
                  </a:moveTo>
                  <a:cubicBezTo>
                    <a:pt x="22" y="52"/>
                    <a:pt x="22" y="52"/>
                    <a:pt x="22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0" y="13"/>
                    <a:pt x="9" y="14"/>
                    <a:pt x="9" y="14"/>
                  </a:cubicBezTo>
                  <a:cubicBezTo>
                    <a:pt x="8" y="15"/>
                    <a:pt x="7" y="15"/>
                    <a:pt x="6" y="15"/>
                  </a:cubicBezTo>
                  <a:cubicBezTo>
                    <a:pt x="5" y="16"/>
                    <a:pt x="4" y="16"/>
                    <a:pt x="3" y="16"/>
                  </a:cubicBezTo>
                  <a:cubicBezTo>
                    <a:pt x="2" y="17"/>
                    <a:pt x="1" y="17"/>
                    <a:pt x="0" y="1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" y="7"/>
                    <a:pt x="6" y="6"/>
                    <a:pt x="8" y="4"/>
                  </a:cubicBezTo>
                  <a:cubicBezTo>
                    <a:pt x="11" y="3"/>
                    <a:pt x="13" y="1"/>
                    <a:pt x="15" y="0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7914217" y="5164137"/>
              <a:ext cx="57150" cy="133350"/>
            </a:xfrm>
            <a:custGeom>
              <a:avLst/>
              <a:gdLst>
                <a:gd name="T0" fmla="*/ 22 w 22"/>
                <a:gd name="T1" fmla="*/ 0 h 52"/>
                <a:gd name="T2" fmla="*/ 22 w 22"/>
                <a:gd name="T3" fmla="*/ 52 h 52"/>
                <a:gd name="T4" fmla="*/ 11 w 22"/>
                <a:gd name="T5" fmla="*/ 52 h 52"/>
                <a:gd name="T6" fmla="*/ 11 w 22"/>
                <a:gd name="T7" fmla="*/ 13 h 52"/>
                <a:gd name="T8" fmla="*/ 9 w 22"/>
                <a:gd name="T9" fmla="*/ 14 h 52"/>
                <a:gd name="T10" fmla="*/ 6 w 22"/>
                <a:gd name="T11" fmla="*/ 16 h 52"/>
                <a:gd name="T12" fmla="*/ 3 w 22"/>
                <a:gd name="T13" fmla="*/ 17 h 52"/>
                <a:gd name="T14" fmla="*/ 0 w 22"/>
                <a:gd name="T15" fmla="*/ 17 h 52"/>
                <a:gd name="T16" fmla="*/ 0 w 22"/>
                <a:gd name="T17" fmla="*/ 8 h 52"/>
                <a:gd name="T18" fmla="*/ 8 w 22"/>
                <a:gd name="T19" fmla="*/ 5 h 52"/>
                <a:gd name="T20" fmla="*/ 15 w 22"/>
                <a:gd name="T21" fmla="*/ 0 h 52"/>
                <a:gd name="T22" fmla="*/ 22 w 22"/>
                <a:gd name="T2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52">
                  <a:moveTo>
                    <a:pt x="22" y="0"/>
                  </a:moveTo>
                  <a:cubicBezTo>
                    <a:pt x="22" y="52"/>
                    <a:pt x="22" y="52"/>
                    <a:pt x="22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0" y="13"/>
                    <a:pt x="10" y="14"/>
                    <a:pt x="9" y="14"/>
                  </a:cubicBezTo>
                  <a:cubicBezTo>
                    <a:pt x="8" y="15"/>
                    <a:pt x="7" y="15"/>
                    <a:pt x="6" y="16"/>
                  </a:cubicBezTo>
                  <a:cubicBezTo>
                    <a:pt x="5" y="16"/>
                    <a:pt x="4" y="16"/>
                    <a:pt x="3" y="17"/>
                  </a:cubicBezTo>
                  <a:cubicBezTo>
                    <a:pt x="2" y="17"/>
                    <a:pt x="1" y="17"/>
                    <a:pt x="0" y="1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7"/>
                    <a:pt x="6" y="6"/>
                    <a:pt x="8" y="5"/>
                  </a:cubicBezTo>
                  <a:cubicBezTo>
                    <a:pt x="11" y="3"/>
                    <a:pt x="13" y="2"/>
                    <a:pt x="15" y="0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6"/>
            <p:cNvSpPr>
              <a:spLocks noEditPoints="1"/>
            </p:cNvSpPr>
            <p:nvPr/>
          </p:nvSpPr>
          <p:spPr bwMode="auto">
            <a:xfrm>
              <a:off x="7876381" y="5351462"/>
              <a:ext cx="95250" cy="138113"/>
            </a:xfrm>
            <a:custGeom>
              <a:avLst/>
              <a:gdLst>
                <a:gd name="T0" fmla="*/ 18 w 37"/>
                <a:gd name="T1" fmla="*/ 53 h 53"/>
                <a:gd name="T2" fmla="*/ 0 w 37"/>
                <a:gd name="T3" fmla="*/ 27 h 53"/>
                <a:gd name="T4" fmla="*/ 5 w 37"/>
                <a:gd name="T5" fmla="*/ 7 h 53"/>
                <a:gd name="T6" fmla="*/ 19 w 37"/>
                <a:gd name="T7" fmla="*/ 0 h 53"/>
                <a:gd name="T8" fmla="*/ 37 w 37"/>
                <a:gd name="T9" fmla="*/ 26 h 53"/>
                <a:gd name="T10" fmla="*/ 32 w 37"/>
                <a:gd name="T11" fmla="*/ 46 h 53"/>
                <a:gd name="T12" fmla="*/ 18 w 37"/>
                <a:gd name="T13" fmla="*/ 53 h 53"/>
                <a:gd name="T14" fmla="*/ 19 w 37"/>
                <a:gd name="T15" fmla="*/ 9 h 53"/>
                <a:gd name="T16" fmla="*/ 11 w 37"/>
                <a:gd name="T17" fmla="*/ 27 h 53"/>
                <a:gd name="T18" fmla="*/ 19 w 37"/>
                <a:gd name="T19" fmla="*/ 44 h 53"/>
                <a:gd name="T20" fmla="*/ 26 w 37"/>
                <a:gd name="T21" fmla="*/ 27 h 53"/>
                <a:gd name="T22" fmla="*/ 19 w 37"/>
                <a:gd name="T23" fmla="*/ 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53">
                  <a:moveTo>
                    <a:pt x="18" y="53"/>
                  </a:moveTo>
                  <a:cubicBezTo>
                    <a:pt x="6" y="53"/>
                    <a:pt x="0" y="45"/>
                    <a:pt x="0" y="27"/>
                  </a:cubicBezTo>
                  <a:cubicBezTo>
                    <a:pt x="0" y="19"/>
                    <a:pt x="2" y="12"/>
                    <a:pt x="5" y="7"/>
                  </a:cubicBezTo>
                  <a:cubicBezTo>
                    <a:pt x="8" y="3"/>
                    <a:pt x="13" y="0"/>
                    <a:pt x="19" y="0"/>
                  </a:cubicBezTo>
                  <a:cubicBezTo>
                    <a:pt x="31" y="0"/>
                    <a:pt x="37" y="9"/>
                    <a:pt x="37" y="26"/>
                  </a:cubicBezTo>
                  <a:cubicBezTo>
                    <a:pt x="37" y="35"/>
                    <a:pt x="35" y="42"/>
                    <a:pt x="32" y="46"/>
                  </a:cubicBezTo>
                  <a:cubicBezTo>
                    <a:pt x="29" y="51"/>
                    <a:pt x="24" y="53"/>
                    <a:pt x="18" y="53"/>
                  </a:cubicBezTo>
                  <a:close/>
                  <a:moveTo>
                    <a:pt x="19" y="9"/>
                  </a:moveTo>
                  <a:cubicBezTo>
                    <a:pt x="14" y="9"/>
                    <a:pt x="11" y="15"/>
                    <a:pt x="11" y="27"/>
                  </a:cubicBezTo>
                  <a:cubicBezTo>
                    <a:pt x="11" y="39"/>
                    <a:pt x="14" y="44"/>
                    <a:pt x="19" y="44"/>
                  </a:cubicBezTo>
                  <a:cubicBezTo>
                    <a:pt x="23" y="44"/>
                    <a:pt x="26" y="39"/>
                    <a:pt x="26" y="27"/>
                  </a:cubicBezTo>
                  <a:cubicBezTo>
                    <a:pt x="26" y="15"/>
                    <a:pt x="23" y="9"/>
                    <a:pt x="19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7876381" y="5540374"/>
              <a:ext cx="95250" cy="138113"/>
            </a:xfrm>
            <a:custGeom>
              <a:avLst/>
              <a:gdLst>
                <a:gd name="T0" fmla="*/ 18 w 37"/>
                <a:gd name="T1" fmla="*/ 53 h 53"/>
                <a:gd name="T2" fmla="*/ 0 w 37"/>
                <a:gd name="T3" fmla="*/ 27 h 53"/>
                <a:gd name="T4" fmla="*/ 5 w 37"/>
                <a:gd name="T5" fmla="*/ 7 h 53"/>
                <a:gd name="T6" fmla="*/ 19 w 37"/>
                <a:gd name="T7" fmla="*/ 0 h 53"/>
                <a:gd name="T8" fmla="*/ 37 w 37"/>
                <a:gd name="T9" fmla="*/ 26 h 53"/>
                <a:gd name="T10" fmla="*/ 32 w 37"/>
                <a:gd name="T11" fmla="*/ 46 h 53"/>
                <a:gd name="T12" fmla="*/ 18 w 37"/>
                <a:gd name="T13" fmla="*/ 53 h 53"/>
                <a:gd name="T14" fmla="*/ 19 w 37"/>
                <a:gd name="T15" fmla="*/ 9 h 53"/>
                <a:gd name="T16" fmla="*/ 11 w 37"/>
                <a:gd name="T17" fmla="*/ 27 h 53"/>
                <a:gd name="T18" fmla="*/ 19 w 37"/>
                <a:gd name="T19" fmla="*/ 44 h 53"/>
                <a:gd name="T20" fmla="*/ 26 w 37"/>
                <a:gd name="T21" fmla="*/ 26 h 53"/>
                <a:gd name="T22" fmla="*/ 19 w 37"/>
                <a:gd name="T23" fmla="*/ 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53">
                  <a:moveTo>
                    <a:pt x="18" y="53"/>
                  </a:moveTo>
                  <a:cubicBezTo>
                    <a:pt x="6" y="53"/>
                    <a:pt x="0" y="44"/>
                    <a:pt x="0" y="27"/>
                  </a:cubicBezTo>
                  <a:cubicBezTo>
                    <a:pt x="0" y="18"/>
                    <a:pt x="2" y="12"/>
                    <a:pt x="5" y="7"/>
                  </a:cubicBezTo>
                  <a:cubicBezTo>
                    <a:pt x="8" y="2"/>
                    <a:pt x="13" y="0"/>
                    <a:pt x="19" y="0"/>
                  </a:cubicBezTo>
                  <a:cubicBezTo>
                    <a:pt x="31" y="0"/>
                    <a:pt x="37" y="9"/>
                    <a:pt x="37" y="26"/>
                  </a:cubicBezTo>
                  <a:cubicBezTo>
                    <a:pt x="37" y="35"/>
                    <a:pt x="35" y="41"/>
                    <a:pt x="32" y="46"/>
                  </a:cubicBezTo>
                  <a:cubicBezTo>
                    <a:pt x="29" y="51"/>
                    <a:pt x="24" y="53"/>
                    <a:pt x="18" y="53"/>
                  </a:cubicBezTo>
                  <a:close/>
                  <a:moveTo>
                    <a:pt x="19" y="9"/>
                  </a:moveTo>
                  <a:cubicBezTo>
                    <a:pt x="14" y="9"/>
                    <a:pt x="11" y="15"/>
                    <a:pt x="11" y="27"/>
                  </a:cubicBezTo>
                  <a:cubicBezTo>
                    <a:pt x="11" y="39"/>
                    <a:pt x="14" y="44"/>
                    <a:pt x="19" y="44"/>
                  </a:cubicBezTo>
                  <a:cubicBezTo>
                    <a:pt x="23" y="44"/>
                    <a:pt x="26" y="38"/>
                    <a:pt x="26" y="26"/>
                  </a:cubicBezTo>
                  <a:cubicBezTo>
                    <a:pt x="26" y="15"/>
                    <a:pt x="23" y="9"/>
                    <a:pt x="19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8"/>
            <p:cNvSpPr>
              <a:spLocks noEditPoints="1"/>
            </p:cNvSpPr>
            <p:nvPr/>
          </p:nvSpPr>
          <p:spPr bwMode="auto">
            <a:xfrm>
              <a:off x="7785630" y="5165724"/>
              <a:ext cx="95250" cy="134938"/>
            </a:xfrm>
            <a:custGeom>
              <a:avLst/>
              <a:gdLst>
                <a:gd name="T0" fmla="*/ 18 w 37"/>
                <a:gd name="T1" fmla="*/ 52 h 52"/>
                <a:gd name="T2" fmla="*/ 0 w 37"/>
                <a:gd name="T3" fmla="*/ 27 h 52"/>
                <a:gd name="T4" fmla="*/ 5 w 37"/>
                <a:gd name="T5" fmla="*/ 6 h 52"/>
                <a:gd name="T6" fmla="*/ 19 w 37"/>
                <a:gd name="T7" fmla="*/ 0 h 52"/>
                <a:gd name="T8" fmla="*/ 37 w 37"/>
                <a:gd name="T9" fmla="*/ 26 h 52"/>
                <a:gd name="T10" fmla="*/ 32 w 37"/>
                <a:gd name="T11" fmla="*/ 45 h 52"/>
                <a:gd name="T12" fmla="*/ 18 w 37"/>
                <a:gd name="T13" fmla="*/ 52 h 52"/>
                <a:gd name="T14" fmla="*/ 19 w 37"/>
                <a:gd name="T15" fmla="*/ 8 h 52"/>
                <a:gd name="T16" fmla="*/ 11 w 37"/>
                <a:gd name="T17" fmla="*/ 26 h 52"/>
                <a:gd name="T18" fmla="*/ 19 w 37"/>
                <a:gd name="T19" fmla="*/ 44 h 52"/>
                <a:gd name="T20" fmla="*/ 26 w 37"/>
                <a:gd name="T21" fmla="*/ 26 h 52"/>
                <a:gd name="T22" fmla="*/ 19 w 37"/>
                <a:gd name="T23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52">
                  <a:moveTo>
                    <a:pt x="18" y="52"/>
                  </a:moveTo>
                  <a:cubicBezTo>
                    <a:pt x="6" y="52"/>
                    <a:pt x="0" y="44"/>
                    <a:pt x="0" y="27"/>
                  </a:cubicBezTo>
                  <a:cubicBezTo>
                    <a:pt x="0" y="18"/>
                    <a:pt x="2" y="11"/>
                    <a:pt x="5" y="6"/>
                  </a:cubicBezTo>
                  <a:cubicBezTo>
                    <a:pt x="8" y="2"/>
                    <a:pt x="13" y="0"/>
                    <a:pt x="19" y="0"/>
                  </a:cubicBezTo>
                  <a:cubicBezTo>
                    <a:pt x="31" y="0"/>
                    <a:pt x="37" y="8"/>
                    <a:pt x="37" y="26"/>
                  </a:cubicBezTo>
                  <a:cubicBezTo>
                    <a:pt x="37" y="34"/>
                    <a:pt x="35" y="41"/>
                    <a:pt x="32" y="45"/>
                  </a:cubicBezTo>
                  <a:cubicBezTo>
                    <a:pt x="29" y="50"/>
                    <a:pt x="24" y="52"/>
                    <a:pt x="18" y="52"/>
                  </a:cubicBezTo>
                  <a:close/>
                  <a:moveTo>
                    <a:pt x="19" y="8"/>
                  </a:moveTo>
                  <a:cubicBezTo>
                    <a:pt x="14" y="8"/>
                    <a:pt x="11" y="14"/>
                    <a:pt x="11" y="26"/>
                  </a:cubicBezTo>
                  <a:cubicBezTo>
                    <a:pt x="11" y="38"/>
                    <a:pt x="14" y="44"/>
                    <a:pt x="19" y="44"/>
                  </a:cubicBezTo>
                  <a:cubicBezTo>
                    <a:pt x="23" y="44"/>
                    <a:pt x="26" y="38"/>
                    <a:pt x="26" y="26"/>
                  </a:cubicBezTo>
                  <a:cubicBezTo>
                    <a:pt x="26" y="14"/>
                    <a:pt x="23" y="8"/>
                    <a:pt x="19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7773194" y="5351462"/>
              <a:ext cx="57150" cy="134938"/>
            </a:xfrm>
            <a:custGeom>
              <a:avLst/>
              <a:gdLst>
                <a:gd name="T0" fmla="*/ 22 w 22"/>
                <a:gd name="T1" fmla="*/ 0 h 52"/>
                <a:gd name="T2" fmla="*/ 22 w 22"/>
                <a:gd name="T3" fmla="*/ 52 h 52"/>
                <a:gd name="T4" fmla="*/ 11 w 22"/>
                <a:gd name="T5" fmla="*/ 52 h 52"/>
                <a:gd name="T6" fmla="*/ 11 w 22"/>
                <a:gd name="T7" fmla="*/ 13 h 52"/>
                <a:gd name="T8" fmla="*/ 9 w 22"/>
                <a:gd name="T9" fmla="*/ 14 h 52"/>
                <a:gd name="T10" fmla="*/ 6 w 22"/>
                <a:gd name="T11" fmla="*/ 16 h 52"/>
                <a:gd name="T12" fmla="*/ 3 w 22"/>
                <a:gd name="T13" fmla="*/ 17 h 52"/>
                <a:gd name="T14" fmla="*/ 0 w 22"/>
                <a:gd name="T15" fmla="*/ 17 h 52"/>
                <a:gd name="T16" fmla="*/ 0 w 22"/>
                <a:gd name="T17" fmla="*/ 8 h 52"/>
                <a:gd name="T18" fmla="*/ 8 w 22"/>
                <a:gd name="T19" fmla="*/ 4 h 52"/>
                <a:gd name="T20" fmla="*/ 15 w 22"/>
                <a:gd name="T21" fmla="*/ 0 h 52"/>
                <a:gd name="T22" fmla="*/ 22 w 22"/>
                <a:gd name="T2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52">
                  <a:moveTo>
                    <a:pt x="22" y="0"/>
                  </a:moveTo>
                  <a:cubicBezTo>
                    <a:pt x="22" y="52"/>
                    <a:pt x="22" y="52"/>
                    <a:pt x="22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0" y="13"/>
                    <a:pt x="10" y="14"/>
                    <a:pt x="9" y="14"/>
                  </a:cubicBezTo>
                  <a:cubicBezTo>
                    <a:pt x="8" y="15"/>
                    <a:pt x="7" y="15"/>
                    <a:pt x="6" y="16"/>
                  </a:cubicBezTo>
                  <a:cubicBezTo>
                    <a:pt x="5" y="16"/>
                    <a:pt x="4" y="16"/>
                    <a:pt x="3" y="17"/>
                  </a:cubicBezTo>
                  <a:cubicBezTo>
                    <a:pt x="2" y="17"/>
                    <a:pt x="1" y="17"/>
                    <a:pt x="0" y="1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7"/>
                    <a:pt x="6" y="6"/>
                    <a:pt x="8" y="4"/>
                  </a:cubicBezTo>
                  <a:cubicBezTo>
                    <a:pt x="11" y="3"/>
                    <a:pt x="13" y="2"/>
                    <a:pt x="15" y="0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0"/>
            <p:cNvSpPr>
              <a:spLocks noEditPoints="1"/>
            </p:cNvSpPr>
            <p:nvPr/>
          </p:nvSpPr>
          <p:spPr bwMode="auto">
            <a:xfrm>
              <a:off x="7760494" y="5540374"/>
              <a:ext cx="95250" cy="138113"/>
            </a:xfrm>
            <a:custGeom>
              <a:avLst/>
              <a:gdLst>
                <a:gd name="T0" fmla="*/ 18 w 37"/>
                <a:gd name="T1" fmla="*/ 53 h 53"/>
                <a:gd name="T2" fmla="*/ 0 w 37"/>
                <a:gd name="T3" fmla="*/ 27 h 53"/>
                <a:gd name="T4" fmla="*/ 5 w 37"/>
                <a:gd name="T5" fmla="*/ 7 h 53"/>
                <a:gd name="T6" fmla="*/ 19 w 37"/>
                <a:gd name="T7" fmla="*/ 0 h 53"/>
                <a:gd name="T8" fmla="*/ 37 w 37"/>
                <a:gd name="T9" fmla="*/ 26 h 53"/>
                <a:gd name="T10" fmla="*/ 32 w 37"/>
                <a:gd name="T11" fmla="*/ 46 h 53"/>
                <a:gd name="T12" fmla="*/ 18 w 37"/>
                <a:gd name="T13" fmla="*/ 53 h 53"/>
                <a:gd name="T14" fmla="*/ 19 w 37"/>
                <a:gd name="T15" fmla="*/ 9 h 53"/>
                <a:gd name="T16" fmla="*/ 11 w 37"/>
                <a:gd name="T17" fmla="*/ 27 h 53"/>
                <a:gd name="T18" fmla="*/ 19 w 37"/>
                <a:gd name="T19" fmla="*/ 44 h 53"/>
                <a:gd name="T20" fmla="*/ 26 w 37"/>
                <a:gd name="T21" fmla="*/ 26 h 53"/>
                <a:gd name="T22" fmla="*/ 19 w 37"/>
                <a:gd name="T23" fmla="*/ 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53">
                  <a:moveTo>
                    <a:pt x="18" y="53"/>
                  </a:moveTo>
                  <a:cubicBezTo>
                    <a:pt x="6" y="53"/>
                    <a:pt x="0" y="44"/>
                    <a:pt x="0" y="27"/>
                  </a:cubicBezTo>
                  <a:cubicBezTo>
                    <a:pt x="0" y="18"/>
                    <a:pt x="2" y="12"/>
                    <a:pt x="5" y="7"/>
                  </a:cubicBezTo>
                  <a:cubicBezTo>
                    <a:pt x="8" y="2"/>
                    <a:pt x="13" y="0"/>
                    <a:pt x="19" y="0"/>
                  </a:cubicBezTo>
                  <a:cubicBezTo>
                    <a:pt x="31" y="0"/>
                    <a:pt x="37" y="9"/>
                    <a:pt x="37" y="26"/>
                  </a:cubicBezTo>
                  <a:cubicBezTo>
                    <a:pt x="37" y="35"/>
                    <a:pt x="35" y="41"/>
                    <a:pt x="32" y="46"/>
                  </a:cubicBezTo>
                  <a:cubicBezTo>
                    <a:pt x="29" y="51"/>
                    <a:pt x="24" y="53"/>
                    <a:pt x="18" y="53"/>
                  </a:cubicBezTo>
                  <a:close/>
                  <a:moveTo>
                    <a:pt x="19" y="9"/>
                  </a:moveTo>
                  <a:cubicBezTo>
                    <a:pt x="14" y="9"/>
                    <a:pt x="11" y="15"/>
                    <a:pt x="11" y="27"/>
                  </a:cubicBezTo>
                  <a:cubicBezTo>
                    <a:pt x="11" y="39"/>
                    <a:pt x="14" y="44"/>
                    <a:pt x="19" y="44"/>
                  </a:cubicBezTo>
                  <a:cubicBezTo>
                    <a:pt x="23" y="44"/>
                    <a:pt x="26" y="38"/>
                    <a:pt x="26" y="26"/>
                  </a:cubicBezTo>
                  <a:cubicBezTo>
                    <a:pt x="26" y="15"/>
                    <a:pt x="23" y="9"/>
                    <a:pt x="19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" name="Group 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1226455" y="2630487"/>
            <a:ext cx="801688" cy="798513"/>
            <a:chOff x="7296944" y="5021262"/>
            <a:chExt cx="801688" cy="798513"/>
          </a:xfrm>
        </p:grpSpPr>
        <p:sp>
          <p:nvSpPr>
            <p:cNvPr id="42" name="Rectangle 25"/>
            <p:cNvSpPr>
              <a:spLocks noChangeArrowheads="1"/>
            </p:cNvSpPr>
            <p:nvPr/>
          </p:nvSpPr>
          <p:spPr bwMode="auto">
            <a:xfrm>
              <a:off x="7296944" y="5021262"/>
              <a:ext cx="801688" cy="798513"/>
            </a:xfrm>
            <a:prstGeom prst="rect">
              <a:avLst/>
            </a:prstGeom>
            <a:solidFill>
              <a:srgbClr val="00D8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6"/>
            <p:cNvSpPr>
              <a:spLocks/>
            </p:cNvSpPr>
            <p:nvPr/>
          </p:nvSpPr>
          <p:spPr bwMode="auto">
            <a:xfrm>
              <a:off x="7458923" y="5164137"/>
              <a:ext cx="62865" cy="133350"/>
            </a:xfrm>
            <a:custGeom>
              <a:avLst/>
              <a:gdLst>
                <a:gd name="T0" fmla="*/ 22 w 22"/>
                <a:gd name="T1" fmla="*/ 0 h 52"/>
                <a:gd name="T2" fmla="*/ 22 w 22"/>
                <a:gd name="T3" fmla="*/ 52 h 52"/>
                <a:gd name="T4" fmla="*/ 11 w 22"/>
                <a:gd name="T5" fmla="*/ 52 h 52"/>
                <a:gd name="T6" fmla="*/ 11 w 22"/>
                <a:gd name="T7" fmla="*/ 13 h 52"/>
                <a:gd name="T8" fmla="*/ 9 w 22"/>
                <a:gd name="T9" fmla="*/ 14 h 52"/>
                <a:gd name="T10" fmla="*/ 6 w 22"/>
                <a:gd name="T11" fmla="*/ 16 h 52"/>
                <a:gd name="T12" fmla="*/ 3 w 22"/>
                <a:gd name="T13" fmla="*/ 17 h 52"/>
                <a:gd name="T14" fmla="*/ 0 w 22"/>
                <a:gd name="T15" fmla="*/ 17 h 52"/>
                <a:gd name="T16" fmla="*/ 0 w 22"/>
                <a:gd name="T17" fmla="*/ 8 h 52"/>
                <a:gd name="T18" fmla="*/ 8 w 22"/>
                <a:gd name="T19" fmla="*/ 5 h 52"/>
                <a:gd name="T20" fmla="*/ 15 w 22"/>
                <a:gd name="T21" fmla="*/ 0 h 52"/>
                <a:gd name="T22" fmla="*/ 22 w 22"/>
                <a:gd name="T2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52">
                  <a:moveTo>
                    <a:pt x="22" y="0"/>
                  </a:moveTo>
                  <a:cubicBezTo>
                    <a:pt x="22" y="52"/>
                    <a:pt x="22" y="52"/>
                    <a:pt x="22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0" y="13"/>
                    <a:pt x="10" y="14"/>
                    <a:pt x="9" y="14"/>
                  </a:cubicBezTo>
                  <a:cubicBezTo>
                    <a:pt x="8" y="15"/>
                    <a:pt x="7" y="15"/>
                    <a:pt x="6" y="16"/>
                  </a:cubicBezTo>
                  <a:cubicBezTo>
                    <a:pt x="5" y="16"/>
                    <a:pt x="4" y="16"/>
                    <a:pt x="3" y="17"/>
                  </a:cubicBezTo>
                  <a:cubicBezTo>
                    <a:pt x="2" y="17"/>
                    <a:pt x="1" y="17"/>
                    <a:pt x="0" y="1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7"/>
                    <a:pt x="6" y="6"/>
                    <a:pt x="8" y="5"/>
                  </a:cubicBezTo>
                  <a:cubicBezTo>
                    <a:pt x="11" y="3"/>
                    <a:pt x="13" y="2"/>
                    <a:pt x="15" y="0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7"/>
            <p:cNvSpPr>
              <a:spLocks noEditPoints="1"/>
            </p:cNvSpPr>
            <p:nvPr/>
          </p:nvSpPr>
          <p:spPr bwMode="auto">
            <a:xfrm>
              <a:off x="7564967" y="5165724"/>
              <a:ext cx="96838" cy="134938"/>
            </a:xfrm>
            <a:custGeom>
              <a:avLst/>
              <a:gdLst>
                <a:gd name="T0" fmla="*/ 18 w 37"/>
                <a:gd name="T1" fmla="*/ 52 h 52"/>
                <a:gd name="T2" fmla="*/ 0 w 37"/>
                <a:gd name="T3" fmla="*/ 27 h 52"/>
                <a:gd name="T4" fmla="*/ 5 w 37"/>
                <a:gd name="T5" fmla="*/ 6 h 52"/>
                <a:gd name="T6" fmla="*/ 19 w 37"/>
                <a:gd name="T7" fmla="*/ 0 h 52"/>
                <a:gd name="T8" fmla="*/ 37 w 37"/>
                <a:gd name="T9" fmla="*/ 26 h 52"/>
                <a:gd name="T10" fmla="*/ 32 w 37"/>
                <a:gd name="T11" fmla="*/ 45 h 52"/>
                <a:gd name="T12" fmla="*/ 18 w 37"/>
                <a:gd name="T13" fmla="*/ 52 h 52"/>
                <a:gd name="T14" fmla="*/ 19 w 37"/>
                <a:gd name="T15" fmla="*/ 8 h 52"/>
                <a:gd name="T16" fmla="*/ 11 w 37"/>
                <a:gd name="T17" fmla="*/ 26 h 52"/>
                <a:gd name="T18" fmla="*/ 19 w 37"/>
                <a:gd name="T19" fmla="*/ 44 h 52"/>
                <a:gd name="T20" fmla="*/ 25 w 37"/>
                <a:gd name="T21" fmla="*/ 26 h 52"/>
                <a:gd name="T22" fmla="*/ 19 w 37"/>
                <a:gd name="T23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52">
                  <a:moveTo>
                    <a:pt x="18" y="52"/>
                  </a:moveTo>
                  <a:cubicBezTo>
                    <a:pt x="6" y="52"/>
                    <a:pt x="0" y="44"/>
                    <a:pt x="0" y="27"/>
                  </a:cubicBezTo>
                  <a:cubicBezTo>
                    <a:pt x="0" y="18"/>
                    <a:pt x="2" y="11"/>
                    <a:pt x="5" y="6"/>
                  </a:cubicBezTo>
                  <a:cubicBezTo>
                    <a:pt x="8" y="2"/>
                    <a:pt x="13" y="0"/>
                    <a:pt x="19" y="0"/>
                  </a:cubicBezTo>
                  <a:cubicBezTo>
                    <a:pt x="31" y="0"/>
                    <a:pt x="37" y="8"/>
                    <a:pt x="37" y="26"/>
                  </a:cubicBezTo>
                  <a:cubicBezTo>
                    <a:pt x="37" y="34"/>
                    <a:pt x="35" y="41"/>
                    <a:pt x="32" y="45"/>
                  </a:cubicBezTo>
                  <a:cubicBezTo>
                    <a:pt x="29" y="50"/>
                    <a:pt x="24" y="52"/>
                    <a:pt x="18" y="52"/>
                  </a:cubicBezTo>
                  <a:close/>
                  <a:moveTo>
                    <a:pt x="19" y="8"/>
                  </a:moveTo>
                  <a:cubicBezTo>
                    <a:pt x="14" y="8"/>
                    <a:pt x="11" y="14"/>
                    <a:pt x="11" y="26"/>
                  </a:cubicBezTo>
                  <a:cubicBezTo>
                    <a:pt x="11" y="38"/>
                    <a:pt x="14" y="44"/>
                    <a:pt x="19" y="44"/>
                  </a:cubicBezTo>
                  <a:cubicBezTo>
                    <a:pt x="23" y="44"/>
                    <a:pt x="25" y="38"/>
                    <a:pt x="25" y="26"/>
                  </a:cubicBezTo>
                  <a:cubicBezTo>
                    <a:pt x="25" y="14"/>
                    <a:pt x="23" y="8"/>
                    <a:pt x="19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8"/>
            <p:cNvSpPr>
              <a:spLocks/>
            </p:cNvSpPr>
            <p:nvPr/>
          </p:nvSpPr>
          <p:spPr bwMode="auto">
            <a:xfrm>
              <a:off x="7687205" y="5164137"/>
              <a:ext cx="57150" cy="133350"/>
            </a:xfrm>
            <a:custGeom>
              <a:avLst/>
              <a:gdLst>
                <a:gd name="T0" fmla="*/ 22 w 22"/>
                <a:gd name="T1" fmla="*/ 0 h 52"/>
                <a:gd name="T2" fmla="*/ 22 w 22"/>
                <a:gd name="T3" fmla="*/ 52 h 52"/>
                <a:gd name="T4" fmla="*/ 11 w 22"/>
                <a:gd name="T5" fmla="*/ 52 h 52"/>
                <a:gd name="T6" fmla="*/ 11 w 22"/>
                <a:gd name="T7" fmla="*/ 13 h 52"/>
                <a:gd name="T8" fmla="*/ 9 w 22"/>
                <a:gd name="T9" fmla="*/ 14 h 52"/>
                <a:gd name="T10" fmla="*/ 6 w 22"/>
                <a:gd name="T11" fmla="*/ 16 h 52"/>
                <a:gd name="T12" fmla="*/ 3 w 22"/>
                <a:gd name="T13" fmla="*/ 17 h 52"/>
                <a:gd name="T14" fmla="*/ 0 w 22"/>
                <a:gd name="T15" fmla="*/ 17 h 52"/>
                <a:gd name="T16" fmla="*/ 0 w 22"/>
                <a:gd name="T17" fmla="*/ 8 h 52"/>
                <a:gd name="T18" fmla="*/ 8 w 22"/>
                <a:gd name="T19" fmla="*/ 5 h 52"/>
                <a:gd name="T20" fmla="*/ 15 w 22"/>
                <a:gd name="T21" fmla="*/ 0 h 52"/>
                <a:gd name="T22" fmla="*/ 22 w 22"/>
                <a:gd name="T2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52">
                  <a:moveTo>
                    <a:pt x="22" y="0"/>
                  </a:moveTo>
                  <a:cubicBezTo>
                    <a:pt x="22" y="52"/>
                    <a:pt x="22" y="52"/>
                    <a:pt x="22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0" y="13"/>
                    <a:pt x="9" y="14"/>
                    <a:pt x="9" y="14"/>
                  </a:cubicBezTo>
                  <a:cubicBezTo>
                    <a:pt x="8" y="15"/>
                    <a:pt x="7" y="15"/>
                    <a:pt x="6" y="16"/>
                  </a:cubicBezTo>
                  <a:cubicBezTo>
                    <a:pt x="5" y="16"/>
                    <a:pt x="4" y="16"/>
                    <a:pt x="3" y="17"/>
                  </a:cubicBezTo>
                  <a:cubicBezTo>
                    <a:pt x="2" y="17"/>
                    <a:pt x="1" y="17"/>
                    <a:pt x="0" y="1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7"/>
                    <a:pt x="6" y="6"/>
                    <a:pt x="8" y="5"/>
                  </a:cubicBezTo>
                  <a:cubicBezTo>
                    <a:pt x="11" y="3"/>
                    <a:pt x="13" y="2"/>
                    <a:pt x="15" y="0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9"/>
            <p:cNvSpPr>
              <a:spLocks noEditPoints="1"/>
            </p:cNvSpPr>
            <p:nvPr/>
          </p:nvSpPr>
          <p:spPr bwMode="auto">
            <a:xfrm>
              <a:off x="7449080" y="5351462"/>
              <a:ext cx="95250" cy="138113"/>
            </a:xfrm>
            <a:custGeom>
              <a:avLst/>
              <a:gdLst>
                <a:gd name="T0" fmla="*/ 18 w 37"/>
                <a:gd name="T1" fmla="*/ 53 h 53"/>
                <a:gd name="T2" fmla="*/ 0 w 37"/>
                <a:gd name="T3" fmla="*/ 27 h 53"/>
                <a:gd name="T4" fmla="*/ 5 w 37"/>
                <a:gd name="T5" fmla="*/ 7 h 53"/>
                <a:gd name="T6" fmla="*/ 19 w 37"/>
                <a:gd name="T7" fmla="*/ 0 h 53"/>
                <a:gd name="T8" fmla="*/ 37 w 37"/>
                <a:gd name="T9" fmla="*/ 26 h 53"/>
                <a:gd name="T10" fmla="*/ 32 w 37"/>
                <a:gd name="T11" fmla="*/ 46 h 53"/>
                <a:gd name="T12" fmla="*/ 18 w 37"/>
                <a:gd name="T13" fmla="*/ 53 h 53"/>
                <a:gd name="T14" fmla="*/ 19 w 37"/>
                <a:gd name="T15" fmla="*/ 9 h 53"/>
                <a:gd name="T16" fmla="*/ 11 w 37"/>
                <a:gd name="T17" fmla="*/ 27 h 53"/>
                <a:gd name="T18" fmla="*/ 19 w 37"/>
                <a:gd name="T19" fmla="*/ 44 h 53"/>
                <a:gd name="T20" fmla="*/ 25 w 37"/>
                <a:gd name="T21" fmla="*/ 27 h 53"/>
                <a:gd name="T22" fmla="*/ 19 w 37"/>
                <a:gd name="T23" fmla="*/ 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53">
                  <a:moveTo>
                    <a:pt x="18" y="53"/>
                  </a:moveTo>
                  <a:cubicBezTo>
                    <a:pt x="6" y="53"/>
                    <a:pt x="0" y="45"/>
                    <a:pt x="0" y="27"/>
                  </a:cubicBezTo>
                  <a:cubicBezTo>
                    <a:pt x="0" y="19"/>
                    <a:pt x="2" y="12"/>
                    <a:pt x="5" y="7"/>
                  </a:cubicBezTo>
                  <a:cubicBezTo>
                    <a:pt x="8" y="3"/>
                    <a:pt x="13" y="0"/>
                    <a:pt x="19" y="0"/>
                  </a:cubicBezTo>
                  <a:cubicBezTo>
                    <a:pt x="31" y="0"/>
                    <a:pt x="37" y="9"/>
                    <a:pt x="37" y="26"/>
                  </a:cubicBezTo>
                  <a:cubicBezTo>
                    <a:pt x="37" y="35"/>
                    <a:pt x="35" y="42"/>
                    <a:pt x="32" y="46"/>
                  </a:cubicBezTo>
                  <a:cubicBezTo>
                    <a:pt x="29" y="51"/>
                    <a:pt x="24" y="53"/>
                    <a:pt x="18" y="53"/>
                  </a:cubicBezTo>
                  <a:close/>
                  <a:moveTo>
                    <a:pt x="19" y="9"/>
                  </a:moveTo>
                  <a:cubicBezTo>
                    <a:pt x="14" y="9"/>
                    <a:pt x="11" y="15"/>
                    <a:pt x="11" y="27"/>
                  </a:cubicBezTo>
                  <a:cubicBezTo>
                    <a:pt x="11" y="39"/>
                    <a:pt x="14" y="44"/>
                    <a:pt x="19" y="44"/>
                  </a:cubicBezTo>
                  <a:cubicBezTo>
                    <a:pt x="23" y="44"/>
                    <a:pt x="25" y="39"/>
                    <a:pt x="25" y="27"/>
                  </a:cubicBezTo>
                  <a:cubicBezTo>
                    <a:pt x="25" y="15"/>
                    <a:pt x="23" y="9"/>
                    <a:pt x="19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30"/>
            <p:cNvSpPr>
              <a:spLocks/>
            </p:cNvSpPr>
            <p:nvPr/>
          </p:nvSpPr>
          <p:spPr bwMode="auto">
            <a:xfrm>
              <a:off x="7554119" y="5351462"/>
              <a:ext cx="55563" cy="134938"/>
            </a:xfrm>
            <a:custGeom>
              <a:avLst/>
              <a:gdLst>
                <a:gd name="T0" fmla="*/ 22 w 22"/>
                <a:gd name="T1" fmla="*/ 0 h 52"/>
                <a:gd name="T2" fmla="*/ 22 w 22"/>
                <a:gd name="T3" fmla="*/ 52 h 52"/>
                <a:gd name="T4" fmla="*/ 11 w 22"/>
                <a:gd name="T5" fmla="*/ 52 h 52"/>
                <a:gd name="T6" fmla="*/ 11 w 22"/>
                <a:gd name="T7" fmla="*/ 13 h 52"/>
                <a:gd name="T8" fmla="*/ 9 w 22"/>
                <a:gd name="T9" fmla="*/ 14 h 52"/>
                <a:gd name="T10" fmla="*/ 6 w 22"/>
                <a:gd name="T11" fmla="*/ 16 h 52"/>
                <a:gd name="T12" fmla="*/ 3 w 22"/>
                <a:gd name="T13" fmla="*/ 17 h 52"/>
                <a:gd name="T14" fmla="*/ 0 w 22"/>
                <a:gd name="T15" fmla="*/ 17 h 52"/>
                <a:gd name="T16" fmla="*/ 0 w 22"/>
                <a:gd name="T17" fmla="*/ 8 h 52"/>
                <a:gd name="T18" fmla="*/ 8 w 22"/>
                <a:gd name="T19" fmla="*/ 4 h 52"/>
                <a:gd name="T20" fmla="*/ 15 w 22"/>
                <a:gd name="T21" fmla="*/ 0 h 52"/>
                <a:gd name="T22" fmla="*/ 22 w 22"/>
                <a:gd name="T2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52">
                  <a:moveTo>
                    <a:pt x="22" y="0"/>
                  </a:moveTo>
                  <a:cubicBezTo>
                    <a:pt x="22" y="52"/>
                    <a:pt x="22" y="52"/>
                    <a:pt x="22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0" y="13"/>
                    <a:pt x="10" y="14"/>
                    <a:pt x="9" y="14"/>
                  </a:cubicBezTo>
                  <a:cubicBezTo>
                    <a:pt x="8" y="15"/>
                    <a:pt x="7" y="15"/>
                    <a:pt x="6" y="16"/>
                  </a:cubicBezTo>
                  <a:cubicBezTo>
                    <a:pt x="5" y="16"/>
                    <a:pt x="4" y="16"/>
                    <a:pt x="3" y="17"/>
                  </a:cubicBezTo>
                  <a:cubicBezTo>
                    <a:pt x="2" y="17"/>
                    <a:pt x="1" y="17"/>
                    <a:pt x="0" y="1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7"/>
                    <a:pt x="6" y="6"/>
                    <a:pt x="8" y="4"/>
                  </a:cubicBezTo>
                  <a:cubicBezTo>
                    <a:pt x="11" y="3"/>
                    <a:pt x="13" y="2"/>
                    <a:pt x="15" y="0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31"/>
            <p:cNvSpPr>
              <a:spLocks noEditPoints="1"/>
            </p:cNvSpPr>
            <p:nvPr/>
          </p:nvSpPr>
          <p:spPr bwMode="auto">
            <a:xfrm>
              <a:off x="7649369" y="5351462"/>
              <a:ext cx="95250" cy="138113"/>
            </a:xfrm>
            <a:custGeom>
              <a:avLst/>
              <a:gdLst>
                <a:gd name="T0" fmla="*/ 18 w 37"/>
                <a:gd name="T1" fmla="*/ 53 h 53"/>
                <a:gd name="T2" fmla="*/ 0 w 37"/>
                <a:gd name="T3" fmla="*/ 27 h 53"/>
                <a:gd name="T4" fmla="*/ 5 w 37"/>
                <a:gd name="T5" fmla="*/ 7 h 53"/>
                <a:gd name="T6" fmla="*/ 19 w 37"/>
                <a:gd name="T7" fmla="*/ 0 h 53"/>
                <a:gd name="T8" fmla="*/ 37 w 37"/>
                <a:gd name="T9" fmla="*/ 26 h 53"/>
                <a:gd name="T10" fmla="*/ 32 w 37"/>
                <a:gd name="T11" fmla="*/ 46 h 53"/>
                <a:gd name="T12" fmla="*/ 18 w 37"/>
                <a:gd name="T13" fmla="*/ 53 h 53"/>
                <a:gd name="T14" fmla="*/ 19 w 37"/>
                <a:gd name="T15" fmla="*/ 9 h 53"/>
                <a:gd name="T16" fmla="*/ 11 w 37"/>
                <a:gd name="T17" fmla="*/ 27 h 53"/>
                <a:gd name="T18" fmla="*/ 18 w 37"/>
                <a:gd name="T19" fmla="*/ 44 h 53"/>
                <a:gd name="T20" fmla="*/ 25 w 37"/>
                <a:gd name="T21" fmla="*/ 27 h 53"/>
                <a:gd name="T22" fmla="*/ 19 w 37"/>
                <a:gd name="T23" fmla="*/ 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53">
                  <a:moveTo>
                    <a:pt x="18" y="53"/>
                  </a:moveTo>
                  <a:cubicBezTo>
                    <a:pt x="6" y="53"/>
                    <a:pt x="0" y="45"/>
                    <a:pt x="0" y="27"/>
                  </a:cubicBezTo>
                  <a:cubicBezTo>
                    <a:pt x="0" y="19"/>
                    <a:pt x="1" y="12"/>
                    <a:pt x="5" y="7"/>
                  </a:cubicBezTo>
                  <a:cubicBezTo>
                    <a:pt x="8" y="3"/>
                    <a:pt x="13" y="0"/>
                    <a:pt x="19" y="0"/>
                  </a:cubicBezTo>
                  <a:cubicBezTo>
                    <a:pt x="31" y="0"/>
                    <a:pt x="37" y="9"/>
                    <a:pt x="37" y="26"/>
                  </a:cubicBezTo>
                  <a:cubicBezTo>
                    <a:pt x="37" y="35"/>
                    <a:pt x="35" y="42"/>
                    <a:pt x="32" y="46"/>
                  </a:cubicBezTo>
                  <a:cubicBezTo>
                    <a:pt x="29" y="51"/>
                    <a:pt x="24" y="53"/>
                    <a:pt x="18" y="53"/>
                  </a:cubicBezTo>
                  <a:close/>
                  <a:moveTo>
                    <a:pt x="19" y="9"/>
                  </a:moveTo>
                  <a:cubicBezTo>
                    <a:pt x="14" y="9"/>
                    <a:pt x="11" y="15"/>
                    <a:pt x="11" y="27"/>
                  </a:cubicBezTo>
                  <a:cubicBezTo>
                    <a:pt x="11" y="39"/>
                    <a:pt x="14" y="44"/>
                    <a:pt x="18" y="44"/>
                  </a:cubicBezTo>
                  <a:cubicBezTo>
                    <a:pt x="23" y="44"/>
                    <a:pt x="25" y="39"/>
                    <a:pt x="25" y="27"/>
                  </a:cubicBezTo>
                  <a:cubicBezTo>
                    <a:pt x="25" y="15"/>
                    <a:pt x="23" y="9"/>
                    <a:pt x="19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32"/>
            <p:cNvSpPr>
              <a:spLocks noEditPoints="1"/>
            </p:cNvSpPr>
            <p:nvPr/>
          </p:nvSpPr>
          <p:spPr bwMode="auto">
            <a:xfrm>
              <a:off x="7423944" y="5540374"/>
              <a:ext cx="95250" cy="138113"/>
            </a:xfrm>
            <a:custGeom>
              <a:avLst/>
              <a:gdLst>
                <a:gd name="T0" fmla="*/ 18 w 37"/>
                <a:gd name="T1" fmla="*/ 53 h 53"/>
                <a:gd name="T2" fmla="*/ 0 w 37"/>
                <a:gd name="T3" fmla="*/ 27 h 53"/>
                <a:gd name="T4" fmla="*/ 5 w 37"/>
                <a:gd name="T5" fmla="*/ 7 h 53"/>
                <a:gd name="T6" fmla="*/ 19 w 37"/>
                <a:gd name="T7" fmla="*/ 0 h 53"/>
                <a:gd name="T8" fmla="*/ 37 w 37"/>
                <a:gd name="T9" fmla="*/ 26 h 53"/>
                <a:gd name="T10" fmla="*/ 32 w 37"/>
                <a:gd name="T11" fmla="*/ 46 h 53"/>
                <a:gd name="T12" fmla="*/ 18 w 37"/>
                <a:gd name="T13" fmla="*/ 53 h 53"/>
                <a:gd name="T14" fmla="*/ 19 w 37"/>
                <a:gd name="T15" fmla="*/ 9 h 53"/>
                <a:gd name="T16" fmla="*/ 11 w 37"/>
                <a:gd name="T17" fmla="*/ 27 h 53"/>
                <a:gd name="T18" fmla="*/ 19 w 37"/>
                <a:gd name="T19" fmla="*/ 44 h 53"/>
                <a:gd name="T20" fmla="*/ 25 w 37"/>
                <a:gd name="T21" fmla="*/ 26 h 53"/>
                <a:gd name="T22" fmla="*/ 19 w 37"/>
                <a:gd name="T23" fmla="*/ 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53">
                  <a:moveTo>
                    <a:pt x="18" y="53"/>
                  </a:moveTo>
                  <a:cubicBezTo>
                    <a:pt x="6" y="53"/>
                    <a:pt x="0" y="44"/>
                    <a:pt x="0" y="27"/>
                  </a:cubicBezTo>
                  <a:cubicBezTo>
                    <a:pt x="0" y="18"/>
                    <a:pt x="2" y="12"/>
                    <a:pt x="5" y="7"/>
                  </a:cubicBezTo>
                  <a:cubicBezTo>
                    <a:pt x="8" y="2"/>
                    <a:pt x="13" y="0"/>
                    <a:pt x="19" y="0"/>
                  </a:cubicBezTo>
                  <a:cubicBezTo>
                    <a:pt x="31" y="0"/>
                    <a:pt x="37" y="9"/>
                    <a:pt x="37" y="26"/>
                  </a:cubicBezTo>
                  <a:cubicBezTo>
                    <a:pt x="37" y="35"/>
                    <a:pt x="35" y="41"/>
                    <a:pt x="32" y="46"/>
                  </a:cubicBezTo>
                  <a:cubicBezTo>
                    <a:pt x="29" y="51"/>
                    <a:pt x="24" y="53"/>
                    <a:pt x="18" y="53"/>
                  </a:cubicBezTo>
                  <a:close/>
                  <a:moveTo>
                    <a:pt x="19" y="9"/>
                  </a:moveTo>
                  <a:cubicBezTo>
                    <a:pt x="14" y="9"/>
                    <a:pt x="11" y="15"/>
                    <a:pt x="11" y="27"/>
                  </a:cubicBezTo>
                  <a:cubicBezTo>
                    <a:pt x="11" y="39"/>
                    <a:pt x="14" y="44"/>
                    <a:pt x="19" y="44"/>
                  </a:cubicBezTo>
                  <a:cubicBezTo>
                    <a:pt x="23" y="44"/>
                    <a:pt x="25" y="38"/>
                    <a:pt x="25" y="26"/>
                  </a:cubicBezTo>
                  <a:cubicBezTo>
                    <a:pt x="25" y="15"/>
                    <a:pt x="23" y="9"/>
                    <a:pt x="19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33"/>
            <p:cNvSpPr>
              <a:spLocks noEditPoints="1"/>
            </p:cNvSpPr>
            <p:nvPr/>
          </p:nvSpPr>
          <p:spPr bwMode="auto">
            <a:xfrm>
              <a:off x="7539831" y="5540374"/>
              <a:ext cx="96838" cy="138113"/>
            </a:xfrm>
            <a:custGeom>
              <a:avLst/>
              <a:gdLst>
                <a:gd name="T0" fmla="*/ 18 w 37"/>
                <a:gd name="T1" fmla="*/ 53 h 53"/>
                <a:gd name="T2" fmla="*/ 0 w 37"/>
                <a:gd name="T3" fmla="*/ 27 h 53"/>
                <a:gd name="T4" fmla="*/ 5 w 37"/>
                <a:gd name="T5" fmla="*/ 7 h 53"/>
                <a:gd name="T6" fmla="*/ 19 w 37"/>
                <a:gd name="T7" fmla="*/ 0 h 53"/>
                <a:gd name="T8" fmla="*/ 37 w 37"/>
                <a:gd name="T9" fmla="*/ 26 h 53"/>
                <a:gd name="T10" fmla="*/ 32 w 37"/>
                <a:gd name="T11" fmla="*/ 46 h 53"/>
                <a:gd name="T12" fmla="*/ 18 w 37"/>
                <a:gd name="T13" fmla="*/ 53 h 53"/>
                <a:gd name="T14" fmla="*/ 19 w 37"/>
                <a:gd name="T15" fmla="*/ 9 h 53"/>
                <a:gd name="T16" fmla="*/ 11 w 37"/>
                <a:gd name="T17" fmla="*/ 27 h 53"/>
                <a:gd name="T18" fmla="*/ 19 w 37"/>
                <a:gd name="T19" fmla="*/ 44 h 53"/>
                <a:gd name="T20" fmla="*/ 25 w 37"/>
                <a:gd name="T21" fmla="*/ 26 h 53"/>
                <a:gd name="T22" fmla="*/ 19 w 37"/>
                <a:gd name="T23" fmla="*/ 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53">
                  <a:moveTo>
                    <a:pt x="18" y="53"/>
                  </a:moveTo>
                  <a:cubicBezTo>
                    <a:pt x="6" y="53"/>
                    <a:pt x="0" y="44"/>
                    <a:pt x="0" y="27"/>
                  </a:cubicBezTo>
                  <a:cubicBezTo>
                    <a:pt x="0" y="18"/>
                    <a:pt x="2" y="12"/>
                    <a:pt x="5" y="7"/>
                  </a:cubicBezTo>
                  <a:cubicBezTo>
                    <a:pt x="8" y="2"/>
                    <a:pt x="13" y="0"/>
                    <a:pt x="19" y="0"/>
                  </a:cubicBezTo>
                  <a:cubicBezTo>
                    <a:pt x="31" y="0"/>
                    <a:pt x="37" y="9"/>
                    <a:pt x="37" y="26"/>
                  </a:cubicBezTo>
                  <a:cubicBezTo>
                    <a:pt x="37" y="35"/>
                    <a:pt x="35" y="41"/>
                    <a:pt x="32" y="46"/>
                  </a:cubicBezTo>
                  <a:cubicBezTo>
                    <a:pt x="29" y="51"/>
                    <a:pt x="24" y="53"/>
                    <a:pt x="18" y="53"/>
                  </a:cubicBezTo>
                  <a:close/>
                  <a:moveTo>
                    <a:pt x="19" y="9"/>
                  </a:moveTo>
                  <a:cubicBezTo>
                    <a:pt x="14" y="9"/>
                    <a:pt x="11" y="15"/>
                    <a:pt x="11" y="27"/>
                  </a:cubicBezTo>
                  <a:cubicBezTo>
                    <a:pt x="11" y="39"/>
                    <a:pt x="14" y="44"/>
                    <a:pt x="19" y="44"/>
                  </a:cubicBezTo>
                  <a:cubicBezTo>
                    <a:pt x="23" y="44"/>
                    <a:pt x="25" y="38"/>
                    <a:pt x="25" y="26"/>
                  </a:cubicBezTo>
                  <a:cubicBezTo>
                    <a:pt x="25" y="15"/>
                    <a:pt x="23" y="9"/>
                    <a:pt x="19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34"/>
            <p:cNvSpPr>
              <a:spLocks/>
            </p:cNvSpPr>
            <p:nvPr/>
          </p:nvSpPr>
          <p:spPr bwMode="auto">
            <a:xfrm>
              <a:off x="7662069" y="5540374"/>
              <a:ext cx="57150" cy="134938"/>
            </a:xfrm>
            <a:custGeom>
              <a:avLst/>
              <a:gdLst>
                <a:gd name="T0" fmla="*/ 22 w 22"/>
                <a:gd name="T1" fmla="*/ 0 h 52"/>
                <a:gd name="T2" fmla="*/ 22 w 22"/>
                <a:gd name="T3" fmla="*/ 52 h 52"/>
                <a:gd name="T4" fmla="*/ 11 w 22"/>
                <a:gd name="T5" fmla="*/ 52 h 52"/>
                <a:gd name="T6" fmla="*/ 11 w 22"/>
                <a:gd name="T7" fmla="*/ 13 h 52"/>
                <a:gd name="T8" fmla="*/ 9 w 22"/>
                <a:gd name="T9" fmla="*/ 14 h 52"/>
                <a:gd name="T10" fmla="*/ 6 w 22"/>
                <a:gd name="T11" fmla="*/ 15 h 52"/>
                <a:gd name="T12" fmla="*/ 3 w 22"/>
                <a:gd name="T13" fmla="*/ 16 h 52"/>
                <a:gd name="T14" fmla="*/ 0 w 22"/>
                <a:gd name="T15" fmla="*/ 17 h 52"/>
                <a:gd name="T16" fmla="*/ 0 w 22"/>
                <a:gd name="T17" fmla="*/ 7 h 52"/>
                <a:gd name="T18" fmla="*/ 8 w 22"/>
                <a:gd name="T19" fmla="*/ 4 h 52"/>
                <a:gd name="T20" fmla="*/ 15 w 22"/>
                <a:gd name="T21" fmla="*/ 0 h 52"/>
                <a:gd name="T22" fmla="*/ 22 w 22"/>
                <a:gd name="T2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52">
                  <a:moveTo>
                    <a:pt x="22" y="0"/>
                  </a:moveTo>
                  <a:cubicBezTo>
                    <a:pt x="22" y="52"/>
                    <a:pt x="22" y="52"/>
                    <a:pt x="22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0" y="13"/>
                    <a:pt x="9" y="14"/>
                    <a:pt x="9" y="14"/>
                  </a:cubicBezTo>
                  <a:cubicBezTo>
                    <a:pt x="8" y="15"/>
                    <a:pt x="7" y="15"/>
                    <a:pt x="6" y="15"/>
                  </a:cubicBezTo>
                  <a:cubicBezTo>
                    <a:pt x="5" y="16"/>
                    <a:pt x="4" y="16"/>
                    <a:pt x="3" y="16"/>
                  </a:cubicBezTo>
                  <a:cubicBezTo>
                    <a:pt x="2" y="17"/>
                    <a:pt x="1" y="17"/>
                    <a:pt x="0" y="1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" y="7"/>
                    <a:pt x="6" y="6"/>
                    <a:pt x="8" y="4"/>
                  </a:cubicBezTo>
                  <a:cubicBezTo>
                    <a:pt x="11" y="3"/>
                    <a:pt x="13" y="1"/>
                    <a:pt x="15" y="0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35"/>
            <p:cNvSpPr>
              <a:spLocks/>
            </p:cNvSpPr>
            <p:nvPr/>
          </p:nvSpPr>
          <p:spPr bwMode="auto">
            <a:xfrm>
              <a:off x="7914217" y="5164137"/>
              <a:ext cx="57150" cy="133350"/>
            </a:xfrm>
            <a:custGeom>
              <a:avLst/>
              <a:gdLst>
                <a:gd name="T0" fmla="*/ 22 w 22"/>
                <a:gd name="T1" fmla="*/ 0 h 52"/>
                <a:gd name="T2" fmla="*/ 22 w 22"/>
                <a:gd name="T3" fmla="*/ 52 h 52"/>
                <a:gd name="T4" fmla="*/ 11 w 22"/>
                <a:gd name="T5" fmla="*/ 52 h 52"/>
                <a:gd name="T6" fmla="*/ 11 w 22"/>
                <a:gd name="T7" fmla="*/ 13 h 52"/>
                <a:gd name="T8" fmla="*/ 9 w 22"/>
                <a:gd name="T9" fmla="*/ 14 h 52"/>
                <a:gd name="T10" fmla="*/ 6 w 22"/>
                <a:gd name="T11" fmla="*/ 16 h 52"/>
                <a:gd name="T12" fmla="*/ 3 w 22"/>
                <a:gd name="T13" fmla="*/ 17 h 52"/>
                <a:gd name="T14" fmla="*/ 0 w 22"/>
                <a:gd name="T15" fmla="*/ 17 h 52"/>
                <a:gd name="T16" fmla="*/ 0 w 22"/>
                <a:gd name="T17" fmla="*/ 8 h 52"/>
                <a:gd name="T18" fmla="*/ 8 w 22"/>
                <a:gd name="T19" fmla="*/ 5 h 52"/>
                <a:gd name="T20" fmla="*/ 15 w 22"/>
                <a:gd name="T21" fmla="*/ 0 h 52"/>
                <a:gd name="T22" fmla="*/ 22 w 22"/>
                <a:gd name="T2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52">
                  <a:moveTo>
                    <a:pt x="22" y="0"/>
                  </a:moveTo>
                  <a:cubicBezTo>
                    <a:pt x="22" y="52"/>
                    <a:pt x="22" y="52"/>
                    <a:pt x="22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0" y="13"/>
                    <a:pt x="10" y="14"/>
                    <a:pt x="9" y="14"/>
                  </a:cubicBezTo>
                  <a:cubicBezTo>
                    <a:pt x="8" y="15"/>
                    <a:pt x="7" y="15"/>
                    <a:pt x="6" y="16"/>
                  </a:cubicBezTo>
                  <a:cubicBezTo>
                    <a:pt x="5" y="16"/>
                    <a:pt x="4" y="16"/>
                    <a:pt x="3" y="17"/>
                  </a:cubicBezTo>
                  <a:cubicBezTo>
                    <a:pt x="2" y="17"/>
                    <a:pt x="1" y="17"/>
                    <a:pt x="0" y="1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7"/>
                    <a:pt x="6" y="6"/>
                    <a:pt x="8" y="5"/>
                  </a:cubicBezTo>
                  <a:cubicBezTo>
                    <a:pt x="11" y="3"/>
                    <a:pt x="13" y="2"/>
                    <a:pt x="15" y="0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36"/>
            <p:cNvSpPr>
              <a:spLocks noEditPoints="1"/>
            </p:cNvSpPr>
            <p:nvPr/>
          </p:nvSpPr>
          <p:spPr bwMode="auto">
            <a:xfrm>
              <a:off x="7876381" y="5351462"/>
              <a:ext cx="95250" cy="138113"/>
            </a:xfrm>
            <a:custGeom>
              <a:avLst/>
              <a:gdLst>
                <a:gd name="T0" fmla="*/ 18 w 37"/>
                <a:gd name="T1" fmla="*/ 53 h 53"/>
                <a:gd name="T2" fmla="*/ 0 w 37"/>
                <a:gd name="T3" fmla="*/ 27 h 53"/>
                <a:gd name="T4" fmla="*/ 5 w 37"/>
                <a:gd name="T5" fmla="*/ 7 h 53"/>
                <a:gd name="T6" fmla="*/ 19 w 37"/>
                <a:gd name="T7" fmla="*/ 0 h 53"/>
                <a:gd name="T8" fmla="*/ 37 w 37"/>
                <a:gd name="T9" fmla="*/ 26 h 53"/>
                <a:gd name="T10" fmla="*/ 32 w 37"/>
                <a:gd name="T11" fmla="*/ 46 h 53"/>
                <a:gd name="T12" fmla="*/ 18 w 37"/>
                <a:gd name="T13" fmla="*/ 53 h 53"/>
                <a:gd name="T14" fmla="*/ 19 w 37"/>
                <a:gd name="T15" fmla="*/ 9 h 53"/>
                <a:gd name="T16" fmla="*/ 11 w 37"/>
                <a:gd name="T17" fmla="*/ 27 h 53"/>
                <a:gd name="T18" fmla="*/ 19 w 37"/>
                <a:gd name="T19" fmla="*/ 44 h 53"/>
                <a:gd name="T20" fmla="*/ 26 w 37"/>
                <a:gd name="T21" fmla="*/ 27 h 53"/>
                <a:gd name="T22" fmla="*/ 19 w 37"/>
                <a:gd name="T23" fmla="*/ 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53">
                  <a:moveTo>
                    <a:pt x="18" y="53"/>
                  </a:moveTo>
                  <a:cubicBezTo>
                    <a:pt x="6" y="53"/>
                    <a:pt x="0" y="45"/>
                    <a:pt x="0" y="27"/>
                  </a:cubicBezTo>
                  <a:cubicBezTo>
                    <a:pt x="0" y="19"/>
                    <a:pt x="2" y="12"/>
                    <a:pt x="5" y="7"/>
                  </a:cubicBezTo>
                  <a:cubicBezTo>
                    <a:pt x="8" y="3"/>
                    <a:pt x="13" y="0"/>
                    <a:pt x="19" y="0"/>
                  </a:cubicBezTo>
                  <a:cubicBezTo>
                    <a:pt x="31" y="0"/>
                    <a:pt x="37" y="9"/>
                    <a:pt x="37" y="26"/>
                  </a:cubicBezTo>
                  <a:cubicBezTo>
                    <a:pt x="37" y="35"/>
                    <a:pt x="35" y="42"/>
                    <a:pt x="32" y="46"/>
                  </a:cubicBezTo>
                  <a:cubicBezTo>
                    <a:pt x="29" y="51"/>
                    <a:pt x="24" y="53"/>
                    <a:pt x="18" y="53"/>
                  </a:cubicBezTo>
                  <a:close/>
                  <a:moveTo>
                    <a:pt x="19" y="9"/>
                  </a:moveTo>
                  <a:cubicBezTo>
                    <a:pt x="14" y="9"/>
                    <a:pt x="11" y="15"/>
                    <a:pt x="11" y="27"/>
                  </a:cubicBezTo>
                  <a:cubicBezTo>
                    <a:pt x="11" y="39"/>
                    <a:pt x="14" y="44"/>
                    <a:pt x="19" y="44"/>
                  </a:cubicBezTo>
                  <a:cubicBezTo>
                    <a:pt x="23" y="44"/>
                    <a:pt x="26" y="39"/>
                    <a:pt x="26" y="27"/>
                  </a:cubicBezTo>
                  <a:cubicBezTo>
                    <a:pt x="26" y="15"/>
                    <a:pt x="23" y="9"/>
                    <a:pt x="19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37"/>
            <p:cNvSpPr>
              <a:spLocks noEditPoints="1"/>
            </p:cNvSpPr>
            <p:nvPr/>
          </p:nvSpPr>
          <p:spPr bwMode="auto">
            <a:xfrm>
              <a:off x="7876381" y="5540374"/>
              <a:ext cx="95250" cy="138113"/>
            </a:xfrm>
            <a:custGeom>
              <a:avLst/>
              <a:gdLst>
                <a:gd name="T0" fmla="*/ 18 w 37"/>
                <a:gd name="T1" fmla="*/ 53 h 53"/>
                <a:gd name="T2" fmla="*/ 0 w 37"/>
                <a:gd name="T3" fmla="*/ 27 h 53"/>
                <a:gd name="T4" fmla="*/ 5 w 37"/>
                <a:gd name="T5" fmla="*/ 7 h 53"/>
                <a:gd name="T6" fmla="*/ 19 w 37"/>
                <a:gd name="T7" fmla="*/ 0 h 53"/>
                <a:gd name="T8" fmla="*/ 37 w 37"/>
                <a:gd name="T9" fmla="*/ 26 h 53"/>
                <a:gd name="T10" fmla="*/ 32 w 37"/>
                <a:gd name="T11" fmla="*/ 46 h 53"/>
                <a:gd name="T12" fmla="*/ 18 w 37"/>
                <a:gd name="T13" fmla="*/ 53 h 53"/>
                <a:gd name="T14" fmla="*/ 19 w 37"/>
                <a:gd name="T15" fmla="*/ 9 h 53"/>
                <a:gd name="T16" fmla="*/ 11 w 37"/>
                <a:gd name="T17" fmla="*/ 27 h 53"/>
                <a:gd name="T18" fmla="*/ 19 w 37"/>
                <a:gd name="T19" fmla="*/ 44 h 53"/>
                <a:gd name="T20" fmla="*/ 26 w 37"/>
                <a:gd name="T21" fmla="*/ 26 h 53"/>
                <a:gd name="T22" fmla="*/ 19 w 37"/>
                <a:gd name="T23" fmla="*/ 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53">
                  <a:moveTo>
                    <a:pt x="18" y="53"/>
                  </a:moveTo>
                  <a:cubicBezTo>
                    <a:pt x="6" y="53"/>
                    <a:pt x="0" y="44"/>
                    <a:pt x="0" y="27"/>
                  </a:cubicBezTo>
                  <a:cubicBezTo>
                    <a:pt x="0" y="18"/>
                    <a:pt x="2" y="12"/>
                    <a:pt x="5" y="7"/>
                  </a:cubicBezTo>
                  <a:cubicBezTo>
                    <a:pt x="8" y="2"/>
                    <a:pt x="13" y="0"/>
                    <a:pt x="19" y="0"/>
                  </a:cubicBezTo>
                  <a:cubicBezTo>
                    <a:pt x="31" y="0"/>
                    <a:pt x="37" y="9"/>
                    <a:pt x="37" y="26"/>
                  </a:cubicBezTo>
                  <a:cubicBezTo>
                    <a:pt x="37" y="35"/>
                    <a:pt x="35" y="41"/>
                    <a:pt x="32" y="46"/>
                  </a:cubicBezTo>
                  <a:cubicBezTo>
                    <a:pt x="29" y="51"/>
                    <a:pt x="24" y="53"/>
                    <a:pt x="18" y="53"/>
                  </a:cubicBezTo>
                  <a:close/>
                  <a:moveTo>
                    <a:pt x="19" y="9"/>
                  </a:moveTo>
                  <a:cubicBezTo>
                    <a:pt x="14" y="9"/>
                    <a:pt x="11" y="15"/>
                    <a:pt x="11" y="27"/>
                  </a:cubicBezTo>
                  <a:cubicBezTo>
                    <a:pt x="11" y="39"/>
                    <a:pt x="14" y="44"/>
                    <a:pt x="19" y="44"/>
                  </a:cubicBezTo>
                  <a:cubicBezTo>
                    <a:pt x="23" y="44"/>
                    <a:pt x="26" y="38"/>
                    <a:pt x="26" y="26"/>
                  </a:cubicBezTo>
                  <a:cubicBezTo>
                    <a:pt x="26" y="15"/>
                    <a:pt x="23" y="9"/>
                    <a:pt x="19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38"/>
            <p:cNvSpPr>
              <a:spLocks noEditPoints="1"/>
            </p:cNvSpPr>
            <p:nvPr/>
          </p:nvSpPr>
          <p:spPr bwMode="auto">
            <a:xfrm>
              <a:off x="7785630" y="5165724"/>
              <a:ext cx="95250" cy="134938"/>
            </a:xfrm>
            <a:custGeom>
              <a:avLst/>
              <a:gdLst>
                <a:gd name="T0" fmla="*/ 18 w 37"/>
                <a:gd name="T1" fmla="*/ 52 h 52"/>
                <a:gd name="T2" fmla="*/ 0 w 37"/>
                <a:gd name="T3" fmla="*/ 27 h 52"/>
                <a:gd name="T4" fmla="*/ 5 w 37"/>
                <a:gd name="T5" fmla="*/ 6 h 52"/>
                <a:gd name="T6" fmla="*/ 19 w 37"/>
                <a:gd name="T7" fmla="*/ 0 h 52"/>
                <a:gd name="T8" fmla="*/ 37 w 37"/>
                <a:gd name="T9" fmla="*/ 26 h 52"/>
                <a:gd name="T10" fmla="*/ 32 w 37"/>
                <a:gd name="T11" fmla="*/ 45 h 52"/>
                <a:gd name="T12" fmla="*/ 18 w 37"/>
                <a:gd name="T13" fmla="*/ 52 h 52"/>
                <a:gd name="T14" fmla="*/ 19 w 37"/>
                <a:gd name="T15" fmla="*/ 8 h 52"/>
                <a:gd name="T16" fmla="*/ 11 w 37"/>
                <a:gd name="T17" fmla="*/ 26 h 52"/>
                <a:gd name="T18" fmla="*/ 19 w 37"/>
                <a:gd name="T19" fmla="*/ 44 h 52"/>
                <a:gd name="T20" fmla="*/ 26 w 37"/>
                <a:gd name="T21" fmla="*/ 26 h 52"/>
                <a:gd name="T22" fmla="*/ 19 w 37"/>
                <a:gd name="T23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52">
                  <a:moveTo>
                    <a:pt x="18" y="52"/>
                  </a:moveTo>
                  <a:cubicBezTo>
                    <a:pt x="6" y="52"/>
                    <a:pt x="0" y="44"/>
                    <a:pt x="0" y="27"/>
                  </a:cubicBezTo>
                  <a:cubicBezTo>
                    <a:pt x="0" y="18"/>
                    <a:pt x="2" y="11"/>
                    <a:pt x="5" y="6"/>
                  </a:cubicBezTo>
                  <a:cubicBezTo>
                    <a:pt x="8" y="2"/>
                    <a:pt x="13" y="0"/>
                    <a:pt x="19" y="0"/>
                  </a:cubicBezTo>
                  <a:cubicBezTo>
                    <a:pt x="31" y="0"/>
                    <a:pt x="37" y="8"/>
                    <a:pt x="37" y="26"/>
                  </a:cubicBezTo>
                  <a:cubicBezTo>
                    <a:pt x="37" y="34"/>
                    <a:pt x="35" y="41"/>
                    <a:pt x="32" y="45"/>
                  </a:cubicBezTo>
                  <a:cubicBezTo>
                    <a:pt x="29" y="50"/>
                    <a:pt x="24" y="52"/>
                    <a:pt x="18" y="52"/>
                  </a:cubicBezTo>
                  <a:close/>
                  <a:moveTo>
                    <a:pt x="19" y="8"/>
                  </a:moveTo>
                  <a:cubicBezTo>
                    <a:pt x="14" y="8"/>
                    <a:pt x="11" y="14"/>
                    <a:pt x="11" y="26"/>
                  </a:cubicBezTo>
                  <a:cubicBezTo>
                    <a:pt x="11" y="38"/>
                    <a:pt x="14" y="44"/>
                    <a:pt x="19" y="44"/>
                  </a:cubicBezTo>
                  <a:cubicBezTo>
                    <a:pt x="23" y="44"/>
                    <a:pt x="26" y="38"/>
                    <a:pt x="26" y="26"/>
                  </a:cubicBezTo>
                  <a:cubicBezTo>
                    <a:pt x="26" y="14"/>
                    <a:pt x="23" y="8"/>
                    <a:pt x="19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39"/>
            <p:cNvSpPr>
              <a:spLocks/>
            </p:cNvSpPr>
            <p:nvPr/>
          </p:nvSpPr>
          <p:spPr bwMode="auto">
            <a:xfrm>
              <a:off x="7773194" y="5351462"/>
              <a:ext cx="57150" cy="134938"/>
            </a:xfrm>
            <a:custGeom>
              <a:avLst/>
              <a:gdLst>
                <a:gd name="T0" fmla="*/ 22 w 22"/>
                <a:gd name="T1" fmla="*/ 0 h 52"/>
                <a:gd name="T2" fmla="*/ 22 w 22"/>
                <a:gd name="T3" fmla="*/ 52 h 52"/>
                <a:gd name="T4" fmla="*/ 11 w 22"/>
                <a:gd name="T5" fmla="*/ 52 h 52"/>
                <a:gd name="T6" fmla="*/ 11 w 22"/>
                <a:gd name="T7" fmla="*/ 13 h 52"/>
                <a:gd name="T8" fmla="*/ 9 w 22"/>
                <a:gd name="T9" fmla="*/ 14 h 52"/>
                <a:gd name="T10" fmla="*/ 6 w 22"/>
                <a:gd name="T11" fmla="*/ 16 h 52"/>
                <a:gd name="T12" fmla="*/ 3 w 22"/>
                <a:gd name="T13" fmla="*/ 17 h 52"/>
                <a:gd name="T14" fmla="*/ 0 w 22"/>
                <a:gd name="T15" fmla="*/ 17 h 52"/>
                <a:gd name="T16" fmla="*/ 0 w 22"/>
                <a:gd name="T17" fmla="*/ 8 h 52"/>
                <a:gd name="T18" fmla="*/ 8 w 22"/>
                <a:gd name="T19" fmla="*/ 4 h 52"/>
                <a:gd name="T20" fmla="*/ 15 w 22"/>
                <a:gd name="T21" fmla="*/ 0 h 52"/>
                <a:gd name="T22" fmla="*/ 22 w 22"/>
                <a:gd name="T2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52">
                  <a:moveTo>
                    <a:pt x="22" y="0"/>
                  </a:moveTo>
                  <a:cubicBezTo>
                    <a:pt x="22" y="52"/>
                    <a:pt x="22" y="52"/>
                    <a:pt x="22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0" y="13"/>
                    <a:pt x="10" y="14"/>
                    <a:pt x="9" y="14"/>
                  </a:cubicBezTo>
                  <a:cubicBezTo>
                    <a:pt x="8" y="15"/>
                    <a:pt x="7" y="15"/>
                    <a:pt x="6" y="16"/>
                  </a:cubicBezTo>
                  <a:cubicBezTo>
                    <a:pt x="5" y="16"/>
                    <a:pt x="4" y="16"/>
                    <a:pt x="3" y="17"/>
                  </a:cubicBezTo>
                  <a:cubicBezTo>
                    <a:pt x="2" y="17"/>
                    <a:pt x="1" y="17"/>
                    <a:pt x="0" y="1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7"/>
                    <a:pt x="6" y="6"/>
                    <a:pt x="8" y="4"/>
                  </a:cubicBezTo>
                  <a:cubicBezTo>
                    <a:pt x="11" y="3"/>
                    <a:pt x="13" y="2"/>
                    <a:pt x="15" y="0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40"/>
            <p:cNvSpPr>
              <a:spLocks noEditPoints="1"/>
            </p:cNvSpPr>
            <p:nvPr/>
          </p:nvSpPr>
          <p:spPr bwMode="auto">
            <a:xfrm>
              <a:off x="7760494" y="5540374"/>
              <a:ext cx="95250" cy="138113"/>
            </a:xfrm>
            <a:custGeom>
              <a:avLst/>
              <a:gdLst>
                <a:gd name="T0" fmla="*/ 18 w 37"/>
                <a:gd name="T1" fmla="*/ 53 h 53"/>
                <a:gd name="T2" fmla="*/ 0 w 37"/>
                <a:gd name="T3" fmla="*/ 27 h 53"/>
                <a:gd name="T4" fmla="*/ 5 w 37"/>
                <a:gd name="T5" fmla="*/ 7 h 53"/>
                <a:gd name="T6" fmla="*/ 19 w 37"/>
                <a:gd name="T7" fmla="*/ 0 h 53"/>
                <a:gd name="T8" fmla="*/ 37 w 37"/>
                <a:gd name="T9" fmla="*/ 26 h 53"/>
                <a:gd name="T10" fmla="*/ 32 w 37"/>
                <a:gd name="T11" fmla="*/ 46 h 53"/>
                <a:gd name="T12" fmla="*/ 18 w 37"/>
                <a:gd name="T13" fmla="*/ 53 h 53"/>
                <a:gd name="T14" fmla="*/ 19 w 37"/>
                <a:gd name="T15" fmla="*/ 9 h 53"/>
                <a:gd name="T16" fmla="*/ 11 w 37"/>
                <a:gd name="T17" fmla="*/ 27 h 53"/>
                <a:gd name="T18" fmla="*/ 19 w 37"/>
                <a:gd name="T19" fmla="*/ 44 h 53"/>
                <a:gd name="T20" fmla="*/ 26 w 37"/>
                <a:gd name="T21" fmla="*/ 26 h 53"/>
                <a:gd name="T22" fmla="*/ 19 w 37"/>
                <a:gd name="T23" fmla="*/ 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53">
                  <a:moveTo>
                    <a:pt x="18" y="53"/>
                  </a:moveTo>
                  <a:cubicBezTo>
                    <a:pt x="6" y="53"/>
                    <a:pt x="0" y="44"/>
                    <a:pt x="0" y="27"/>
                  </a:cubicBezTo>
                  <a:cubicBezTo>
                    <a:pt x="0" y="18"/>
                    <a:pt x="2" y="12"/>
                    <a:pt x="5" y="7"/>
                  </a:cubicBezTo>
                  <a:cubicBezTo>
                    <a:pt x="8" y="2"/>
                    <a:pt x="13" y="0"/>
                    <a:pt x="19" y="0"/>
                  </a:cubicBezTo>
                  <a:cubicBezTo>
                    <a:pt x="31" y="0"/>
                    <a:pt x="37" y="9"/>
                    <a:pt x="37" y="26"/>
                  </a:cubicBezTo>
                  <a:cubicBezTo>
                    <a:pt x="37" y="35"/>
                    <a:pt x="35" y="41"/>
                    <a:pt x="32" y="46"/>
                  </a:cubicBezTo>
                  <a:cubicBezTo>
                    <a:pt x="29" y="51"/>
                    <a:pt x="24" y="53"/>
                    <a:pt x="18" y="53"/>
                  </a:cubicBezTo>
                  <a:close/>
                  <a:moveTo>
                    <a:pt x="19" y="9"/>
                  </a:moveTo>
                  <a:cubicBezTo>
                    <a:pt x="14" y="9"/>
                    <a:pt x="11" y="15"/>
                    <a:pt x="11" y="27"/>
                  </a:cubicBezTo>
                  <a:cubicBezTo>
                    <a:pt x="11" y="39"/>
                    <a:pt x="14" y="44"/>
                    <a:pt x="19" y="44"/>
                  </a:cubicBezTo>
                  <a:cubicBezTo>
                    <a:pt x="23" y="44"/>
                    <a:pt x="26" y="38"/>
                    <a:pt x="26" y="26"/>
                  </a:cubicBezTo>
                  <a:cubicBezTo>
                    <a:pt x="26" y="15"/>
                    <a:pt x="23" y="9"/>
                    <a:pt x="19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896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3">
            <a:extLst>
              <a:ext uri="{FF2B5EF4-FFF2-40B4-BE49-F238E27FC236}">
                <a16:creationId xmlns:a16="http://schemas.microsoft.com/office/drawing/2014/main" id="{470F02D6-55D5-4FF6-9EF6-8C4133929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82" y="1577517"/>
            <a:ext cx="5428936" cy="1851483"/>
          </a:xfrm>
        </p:spPr>
        <p:txBody>
          <a:bodyPr/>
          <a:lstStyle/>
          <a:p>
            <a:r>
              <a:rPr lang="en-US" dirty="0"/>
              <a:t>Knowledge Check</a:t>
            </a:r>
            <a:br>
              <a:rPr lang="en-US" sz="2353" dirty="0"/>
            </a:br>
            <a:br>
              <a:rPr lang="en-US" sz="2353" dirty="0"/>
            </a:br>
            <a:r>
              <a:rPr lang="en-US" sz="2745" i="1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Populate with instructions to use the polling tool of your choice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848FFA0-B199-4B33-AE03-9A331313BA1D}"/>
              </a:ext>
            </a:extLst>
          </p:cNvPr>
          <p:cNvSpPr txBox="1">
            <a:spLocks/>
          </p:cNvSpPr>
          <p:nvPr/>
        </p:nvSpPr>
        <p:spPr>
          <a:xfrm>
            <a:off x="438397" y="4495996"/>
            <a:ext cx="6272338" cy="1405955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8193" indent="-448193">
              <a:buFont typeface="+mj-lt"/>
              <a:buAutoNum type="arabicPeriod"/>
            </a:pPr>
            <a:r>
              <a:rPr lang="en-US" sz="1961" dirty="0"/>
              <a:t>Use your Smartphones or Mobile Devices</a:t>
            </a:r>
          </a:p>
          <a:p>
            <a:pPr marL="448193" indent="-448193">
              <a:buFont typeface="+mj-lt"/>
              <a:buAutoNum type="arabicPeriod"/>
            </a:pPr>
            <a:r>
              <a:rPr lang="en-US" sz="1961" dirty="0"/>
              <a:t>Go to </a:t>
            </a:r>
            <a:r>
              <a:rPr lang="en-US" sz="1961" i="1" spc="0" dirty="0">
                <a:latin typeface="Segoe UI"/>
              </a:rPr>
              <a:t>(</a:t>
            </a:r>
            <a:r>
              <a:rPr lang="en-US" sz="1961" b="1" i="1" dirty="0">
                <a:solidFill>
                  <a:srgbClr val="0777D3"/>
                </a:solidFill>
              </a:rPr>
              <a:t>insert polling app link of your choice</a:t>
            </a:r>
            <a:r>
              <a:rPr lang="en-US" sz="1961" i="1" spc="0" dirty="0">
                <a:latin typeface="Segoe UI"/>
              </a:rPr>
              <a:t>) </a:t>
            </a:r>
          </a:p>
          <a:p>
            <a:pPr marL="448193" indent="-448193">
              <a:buFont typeface="+mj-lt"/>
              <a:buAutoNum type="arabicPeriod"/>
            </a:pPr>
            <a:r>
              <a:rPr lang="en-US" sz="1961" dirty="0"/>
              <a:t>Enter Code: </a:t>
            </a:r>
            <a:r>
              <a:rPr lang="en-US" sz="1961" b="1" dirty="0">
                <a:solidFill>
                  <a:srgbClr val="0777D3"/>
                </a:solidFill>
              </a:rPr>
              <a:t>123-45-678</a:t>
            </a:r>
          </a:p>
          <a:p>
            <a:pPr marL="448193" indent="-448193">
              <a:buFont typeface="+mj-lt"/>
              <a:buAutoNum type="arabicPeriod"/>
            </a:pPr>
            <a:r>
              <a:rPr lang="en-US" sz="1961" dirty="0"/>
              <a:t>Please participate in the quiz for this section</a:t>
            </a:r>
          </a:p>
          <a:p>
            <a:pPr marL="448193" indent="-448193">
              <a:buFont typeface="+mj-lt"/>
              <a:buAutoNum type="arabicPeriod"/>
            </a:pPr>
            <a:endParaRPr lang="en-US" sz="1961" dirty="0"/>
          </a:p>
          <a:p>
            <a:pPr marL="448193" indent="-448193">
              <a:buFont typeface="+mj-lt"/>
              <a:buAutoNum type="arabicPeriod"/>
            </a:pPr>
            <a:endParaRPr lang="en-US" sz="1961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B7984B9-B462-4088-8ED4-2D32C4AF5D71}"/>
              </a:ext>
            </a:extLst>
          </p:cNvPr>
          <p:cNvSpPr txBox="1">
            <a:spLocks/>
          </p:cNvSpPr>
          <p:nvPr/>
        </p:nvSpPr>
        <p:spPr>
          <a:xfrm>
            <a:off x="438397" y="3429001"/>
            <a:ext cx="6272339" cy="784488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53" dirty="0"/>
              <a:t>Module: </a:t>
            </a:r>
            <a:br>
              <a:rPr lang="en-US" sz="2353" dirty="0"/>
            </a:br>
            <a:r>
              <a:rPr lang="en-US" sz="2353" dirty="0"/>
              <a:t>Privacy, Compliance, and Data Protection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78B16DB-187D-4BB9-8E73-45D2CB3E9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6793" y="1666960"/>
            <a:ext cx="5093057" cy="50930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E6BC9E-0DA8-4C33-99B1-E3054BE275E4}"/>
              </a:ext>
            </a:extLst>
          </p:cNvPr>
          <p:cNvSpPr txBox="1"/>
          <p:nvPr/>
        </p:nvSpPr>
        <p:spPr>
          <a:xfrm>
            <a:off x="8542191" y="2749103"/>
            <a:ext cx="2942259" cy="2622001"/>
          </a:xfrm>
          <a:prstGeom prst="rect">
            <a:avLst/>
          </a:prstGeom>
          <a:solidFill>
            <a:srgbClr val="59B4D9"/>
          </a:solidFill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Which one?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endParaRPr lang="en-US" sz="2353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A). Azure Portal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B). PowerShell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C). Local Tool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endParaRPr lang="en-US" sz="2353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96386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1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25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35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10B4C-9F41-4397-8A28-21EDE42EB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Privacy, Compliance, and Data Protection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092BE-13E2-42EA-8582-CB0284FC3A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44344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n-lt"/>
              </a:rPr>
              <a:t>In this module we learned how Microsoft and Azure are designed and provide tools to help you be more compliant, trust in your solutions, and work with Azure in a government scenario if you need that capability.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We learned about: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Compliance terms and 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Microsoft Privacy Statement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Trust Center, Compliance Manager, and Service Trust Portal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Government Azure capabilities</a:t>
            </a:r>
          </a:p>
        </p:txBody>
      </p:sp>
    </p:spTree>
    <p:extLst>
      <p:ext uri="{BB962C8B-B14F-4D97-AF65-F5344CB8AC3E}">
        <p14:creationId xmlns:p14="http://schemas.microsoft.com/office/powerpoint/2010/main" val="3373989808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199" y="3033713"/>
            <a:ext cx="10516938" cy="498598"/>
          </a:xfrm>
        </p:spPr>
        <p:txBody>
          <a:bodyPr/>
          <a:lstStyle/>
          <a:p>
            <a:r>
              <a:rPr lang="en-US" dirty="0">
                <a:latin typeface="Segoe UI Semibold (Headings)"/>
              </a:rPr>
              <a:t>Learning Path review</a:t>
            </a:r>
          </a:p>
        </p:txBody>
      </p:sp>
    </p:spTree>
    <p:extLst>
      <p:ext uri="{BB962C8B-B14F-4D97-AF65-F5344CB8AC3E}">
        <p14:creationId xmlns:p14="http://schemas.microsoft.com/office/powerpoint/2010/main" val="230776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Explore Azure Firewall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8262" y="1242992"/>
            <a:ext cx="10803637" cy="975460"/>
          </a:xfrm>
        </p:spPr>
        <p:txBody>
          <a:bodyPr/>
          <a:lstStyle/>
          <a:p>
            <a:pPr marL="0" indent="0">
              <a:lnSpc>
                <a:spcPct val="114000"/>
              </a:lnSpc>
              <a:buNone/>
            </a:pPr>
            <a:r>
              <a:rPr lang="en-US" noProof="0" dirty="0"/>
              <a:t>Stateful, managed, Firewall as a Service (</a:t>
            </a:r>
            <a:r>
              <a:rPr lang="en-US" noProof="0" dirty="0" err="1"/>
              <a:t>FaaS</a:t>
            </a:r>
            <a:r>
              <a:rPr lang="en-US" noProof="0" dirty="0"/>
              <a:t>) that grants / denies server access based on originating IP address, to protect network resources.</a:t>
            </a:r>
          </a:p>
        </p:txBody>
      </p:sp>
      <p:pic>
        <p:nvPicPr>
          <p:cNvPr id="4" name="Picture 3" descr="icon representing Azure Firewall">
            <a:extLst>
              <a:ext uri="{FF2B5EF4-FFF2-40B4-BE49-F238E27FC236}">
                <a16:creationId xmlns:a16="http://schemas.microsoft.com/office/drawing/2014/main" id="{DFF47A67-0E72-469C-8DAB-14BEA75E1E3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194" y="2811919"/>
            <a:ext cx="2871537" cy="17601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C351924-337F-4BF9-AB0F-C284E0A75DDA}"/>
              </a:ext>
            </a:extLst>
          </p:cNvPr>
          <p:cNvSpPr/>
          <p:nvPr/>
        </p:nvSpPr>
        <p:spPr>
          <a:xfrm>
            <a:off x="588262" y="5345491"/>
            <a:ext cx="1101547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egoe UI VSS (Regular)"/>
              </a:rPr>
              <a:t>✔️ </a:t>
            </a:r>
            <a:r>
              <a:rPr lang="en-US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Azure Application Gateway also provides a firewall, Web Application Firewall (WAF). WAF provides centralized, inbound protection for your web applications.</a:t>
            </a:r>
          </a:p>
        </p:txBody>
      </p:sp>
    </p:spTree>
    <p:extLst>
      <p:ext uri="{BB962C8B-B14F-4D97-AF65-F5344CB8AC3E}">
        <p14:creationId xmlns:p14="http://schemas.microsoft.com/office/powerpoint/2010/main" val="425594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 noProof="0" dirty="0"/>
              <a:t>Explore Azure Distributed Denial of Service (DDoS) protection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463182" y="2131056"/>
            <a:ext cx="6576995" cy="281211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What is a DDoS attack?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50" dirty="0"/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dirty="0"/>
              <a:t>What does DDoS Protection do?</a:t>
            </a:r>
          </a:p>
          <a:p>
            <a:pPr marL="342900" lvl="1" indent="-342900">
              <a:lnSpc>
                <a:spcPct val="114000"/>
              </a:lnSpc>
              <a:buFont typeface="Wingdings" panose="05000000000000000000" pitchFamily="2" charset="2"/>
              <a:buChar char="q"/>
            </a:pPr>
            <a:r>
              <a:rPr lang="en-US" dirty="0"/>
              <a:t>Sanitizes unwanted network traffic, before it impacts service availability.</a:t>
            </a:r>
          </a:p>
          <a:p>
            <a:pPr marL="342900" lvl="1" indent="-342900">
              <a:lnSpc>
                <a:spcPct val="114000"/>
              </a:lnSpc>
              <a:buFont typeface="Wingdings" panose="05000000000000000000" pitchFamily="2" charset="2"/>
              <a:buChar char="q"/>
            </a:pPr>
            <a:r>
              <a:rPr lang="en-US" dirty="0"/>
              <a:t>Basic service tier is automatically enabled in Azure.</a:t>
            </a:r>
          </a:p>
          <a:p>
            <a:pPr marL="342900" lvl="1" indent="-342900">
              <a:lnSpc>
                <a:spcPct val="114000"/>
              </a:lnSpc>
              <a:buFont typeface="Wingdings" panose="05000000000000000000" pitchFamily="2" charset="2"/>
              <a:buChar char="q"/>
            </a:pPr>
            <a:r>
              <a:rPr lang="en-US" dirty="0"/>
              <a:t>Standard service tier</a:t>
            </a:r>
            <a:r>
              <a:rPr lang="en-US" i="1" dirty="0"/>
              <a:t> </a:t>
            </a:r>
            <a:r>
              <a:rPr lang="en-US" dirty="0"/>
              <a:t>adds mitigation capabilities, tuned to protect Azure Virtual Network resources.</a:t>
            </a:r>
          </a:p>
        </p:txBody>
      </p:sp>
      <p:pic>
        <p:nvPicPr>
          <p:cNvPr id="4" name="Picture 3" descr="Image representing DDoS Protection service">
            <a:extLst>
              <a:ext uri="{FF2B5EF4-FFF2-40B4-BE49-F238E27FC236}">
                <a16:creationId xmlns:a16="http://schemas.microsoft.com/office/drawing/2014/main" id="{7F83A409-013A-4FC0-BC4C-C32EC8941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89" y="1810882"/>
            <a:ext cx="3760999" cy="380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20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Define Network Security Groups (NSGs)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21084" y="1175615"/>
            <a:ext cx="8646886" cy="908839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Filters network traffic to, and from, Azure resources on Azure Virtual Networks.</a:t>
            </a:r>
          </a:p>
        </p:txBody>
      </p:sp>
      <p:pic>
        <p:nvPicPr>
          <p:cNvPr id="4" name="Picture 3" descr="Image representing Network Security Group (NSG)">
            <a:extLst>
              <a:ext uri="{FF2B5EF4-FFF2-40B4-BE49-F238E27FC236}">
                <a16:creationId xmlns:a16="http://schemas.microsoft.com/office/drawing/2014/main" id="{AB314C1E-84BC-469E-95BE-241BC89020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086" y="1630033"/>
            <a:ext cx="3202517" cy="3211473"/>
          </a:xfrm>
          <a:prstGeom prst="rect">
            <a:avLst/>
          </a:prstGeom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C3F9772-C420-488D-B535-77907866F545}"/>
              </a:ext>
            </a:extLst>
          </p:cNvPr>
          <p:cNvSpPr txBox="1">
            <a:spLocks/>
          </p:cNvSpPr>
          <p:nvPr/>
        </p:nvSpPr>
        <p:spPr>
          <a:xfrm>
            <a:off x="921084" y="4271140"/>
            <a:ext cx="8646886" cy="1801070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353" kern="1200" spc="-49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98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98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Set inbound and outbound rules to filter by source and destination IP address, port, and protocol.</a:t>
            </a: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Override default rules with new, higher priority, rules.</a:t>
            </a:r>
            <a:endParaRPr lang="en-US" sz="2800" dirty="0">
              <a:latin typeface="+mn-lt"/>
              <a:cs typeface="Segoe UI Semi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23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2.xml><?xml version="1.0" encoding="utf-8"?>
<a:theme xmlns:a="http://schemas.openxmlformats.org/drawingml/2006/main" name="Azure 1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TT_Azure_PowerPoint_Template_Dec19" id="{4D812253-AE16-49B7-9E8B-E155C396F1B1}" vid="{CDFF03D5-E879-4992-95FD-25D14F5B9F5C}"/>
    </a:ext>
  </a:extLst>
</a:theme>
</file>

<file path=ppt/theme/theme3.xml><?xml version="1.0" encoding="utf-8"?>
<a:theme xmlns:a="http://schemas.openxmlformats.org/drawingml/2006/main" name="Azure 2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TT_Azure_PowerPoint_Template_Dec19" id="{4D812253-AE16-49B7-9E8B-E155C396F1B1}" vid="{BA37C2E8-86DA-4C7F-89BF-BC08C304625E}"/>
    </a:ext>
  </a:extLst>
</a:theme>
</file>

<file path=ppt/theme/theme4.xml><?xml version="1.0" encoding="utf-8"?>
<a:theme xmlns:a="http://schemas.openxmlformats.org/drawingml/2006/main" name="Dynamics 365">
  <a:themeElements>
    <a:clrScheme name="Dynamics365">
      <a:dk1>
        <a:srgbClr val="3C3C41"/>
      </a:dk1>
      <a:lt1>
        <a:srgbClr val="FFFFFF"/>
      </a:lt1>
      <a:dk2>
        <a:srgbClr val="008272"/>
      </a:dk2>
      <a:lt2>
        <a:srgbClr val="FFFFFF"/>
      </a:lt2>
      <a:accent1>
        <a:srgbClr val="EBEBEB"/>
      </a:accent1>
      <a:accent2>
        <a:srgbClr val="75757A"/>
      </a:accent2>
      <a:accent3>
        <a:srgbClr val="3C3C41"/>
      </a:accent3>
      <a:accent4>
        <a:srgbClr val="008272"/>
      </a:accent4>
      <a:accent5>
        <a:srgbClr val="30E5D0"/>
      </a:accent5>
      <a:accent6>
        <a:srgbClr val="FEF000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0996D19-6CB1-8A40-8625-59EE03072CAF}" vid="{D6AC121D-CF90-1B4B-8887-A6F8F11F705E}"/>
    </a:ext>
  </a:extLst>
</a:theme>
</file>

<file path=ppt/theme/theme5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60E49DB-0E46-4E26-802D-8B7134C2F338}" vid="{2A6A2BA9-42FB-431E-81C9-3FE614E59DFD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5B7356A06F744439C0CE932EEB009F5" ma:contentTypeVersion="4" ma:contentTypeDescription="Create a new document." ma:contentTypeScope="" ma:versionID="6a65cd23546f4e79447e22378a5e27b4">
  <xsd:schema xmlns:xsd="http://www.w3.org/2001/XMLSchema" xmlns:xs="http://www.w3.org/2001/XMLSchema" xmlns:p="http://schemas.microsoft.com/office/2006/metadata/properties" xmlns:ns2="6656ffad-92b0-4efb-bc78-5d5af2c7fd93" xmlns:ns3="e7cc3f53-dbdf-4ffb-90f1-33d3d1806439" targetNamespace="http://schemas.microsoft.com/office/2006/metadata/properties" ma:root="true" ma:fieldsID="00639cd62c52f17923c3a91640b03e7a" ns2:_="" ns3:_="">
    <xsd:import namespace="6656ffad-92b0-4efb-bc78-5d5af2c7fd93"/>
    <xsd:import namespace="e7cc3f53-dbdf-4ffb-90f1-33d3d18064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56ffad-92b0-4efb-bc78-5d5af2c7fd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cc3f53-dbdf-4ffb-90f1-33d3d180643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1C9F93A-E441-4A8A-9433-53DFEC88F5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6DE7C22-312C-47D9-A7AA-33F21D83174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C851BD3-AFB4-4168-8CCE-197FAE039D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56ffad-92b0-4efb-bc78-5d5af2c7fd93"/>
    <ds:schemaRef ds:uri="e7cc3f53-dbdf-4ffb-90f1-33d3d180643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16-9_Illustration_2018_Cloud_011</Template>
  <TotalTime>0</TotalTime>
  <Words>6566</Words>
  <Application>Microsoft Office PowerPoint</Application>
  <PresentationFormat>Widescreen</PresentationFormat>
  <Paragraphs>776</Paragraphs>
  <Slides>67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67</vt:i4>
      </vt:variant>
    </vt:vector>
  </HeadingPairs>
  <TitlesOfParts>
    <vt:vector size="82" baseType="lpstr">
      <vt:lpstr>Arial</vt:lpstr>
      <vt:lpstr>Calibri</vt:lpstr>
      <vt:lpstr>Consolas</vt:lpstr>
      <vt:lpstr>Segoe UI</vt:lpstr>
      <vt:lpstr>Segoe UI Light</vt:lpstr>
      <vt:lpstr>Segoe UI Semibold</vt:lpstr>
      <vt:lpstr>Segoe UI Semibold (Headings)</vt:lpstr>
      <vt:lpstr>Segoe UI Semilight</vt:lpstr>
      <vt:lpstr>Segoe UI VSS (Regular)</vt:lpstr>
      <vt:lpstr>Wingdings</vt:lpstr>
      <vt:lpstr>WHITE TEMPLATE</vt:lpstr>
      <vt:lpstr>Azure 1</vt:lpstr>
      <vt:lpstr>Azure 2</vt:lpstr>
      <vt:lpstr>Dynamics 365</vt:lpstr>
      <vt:lpstr>Office 365 PPT Template - 2017</vt:lpstr>
      <vt:lpstr>AZ-900T0x  Learning Path:   Examine Microsoft Azure Security, privacy, compliance, and trust</vt:lpstr>
      <vt:lpstr>Learning Objectives</vt:lpstr>
      <vt:lpstr>Module: Securing network connectivity</vt:lpstr>
      <vt:lpstr>Securing Network Connectivity Introduction</vt:lpstr>
      <vt:lpstr>Explore Defense in depth</vt:lpstr>
      <vt:lpstr>Define Shared security</vt:lpstr>
      <vt:lpstr>Explore Azure Firewall</vt:lpstr>
      <vt:lpstr>Explore Azure Distributed Denial of Service (DDoS) protection</vt:lpstr>
      <vt:lpstr>Define Network Security Groups (NSGs)</vt:lpstr>
      <vt:lpstr>Define Application Security Groups (ASGs)</vt:lpstr>
      <vt:lpstr>Choose Azure network security solutions</vt:lpstr>
      <vt:lpstr>Walkthrough – Secure network traffic</vt:lpstr>
      <vt:lpstr>Knowledge Check  Populate with instructions to use the polling tool of your choice</vt:lpstr>
      <vt:lpstr>Summary: Securing network connectivity</vt:lpstr>
      <vt:lpstr>Module: Core Azure identity services</vt:lpstr>
      <vt:lpstr>Core Azure identity services Introduction</vt:lpstr>
      <vt:lpstr>Compare Authentication and authorization</vt:lpstr>
      <vt:lpstr>Explore Azure Active Directory (AD)</vt:lpstr>
      <vt:lpstr>Explore Azure Multi-Factor Authentication</vt:lpstr>
      <vt:lpstr>Knowledge Check  Populate with instructions to use the polling tool of your choice</vt:lpstr>
      <vt:lpstr>Summary: Core Azure Identity Services</vt:lpstr>
      <vt:lpstr>Module: Security tools and features</vt:lpstr>
      <vt:lpstr>Security Tools and Features Introduction</vt:lpstr>
      <vt:lpstr>Explore Azure Security Center</vt:lpstr>
      <vt:lpstr>Walkthrough: Azure Security Center usage scenarios</vt:lpstr>
      <vt:lpstr>Explore Azure Key Vault</vt:lpstr>
      <vt:lpstr>Walkthrough – Implement Azure Key Vault</vt:lpstr>
      <vt:lpstr>Define Azure Information Protection (AIP)</vt:lpstr>
      <vt:lpstr>Define Azure Advanced Threat Protection (Azure ATP)</vt:lpstr>
      <vt:lpstr>Knowledge Check  Populate with instructions to use the polling tool of your choice</vt:lpstr>
      <vt:lpstr>Summary: Security Tools and Features</vt:lpstr>
      <vt:lpstr>Module: Azure Governance methodologies</vt:lpstr>
      <vt:lpstr>Azure Governance Methodologies Introduction</vt:lpstr>
      <vt:lpstr>Define Azure Policy</vt:lpstr>
      <vt:lpstr>Implementing Azure Policy</vt:lpstr>
      <vt:lpstr>Define Policy Initiatives</vt:lpstr>
      <vt:lpstr>Walkthrough - Create an Azure Policy</vt:lpstr>
      <vt:lpstr>Explore Role-based access control (RBAC)</vt:lpstr>
      <vt:lpstr>Walkthrough – Manage access with RBAC</vt:lpstr>
      <vt:lpstr>Define Resource locks</vt:lpstr>
      <vt:lpstr>Walkthrough – Manage Resource Locks</vt:lpstr>
      <vt:lpstr>Explore Azure Blueprints</vt:lpstr>
      <vt:lpstr>Define Subscription Governance</vt:lpstr>
      <vt:lpstr>Knowledge Check  Populate with instructions to use the polling tool of your choice</vt:lpstr>
      <vt:lpstr>Summary: Azure Governance Methodologies</vt:lpstr>
      <vt:lpstr>Module: Monitoring and reporting in Azure</vt:lpstr>
      <vt:lpstr>Monitoring and Reporting Introduction</vt:lpstr>
      <vt:lpstr>Explore Tags</vt:lpstr>
      <vt:lpstr>Walkthrough – Implement resource tagging</vt:lpstr>
      <vt:lpstr>Explore Azure Monitor</vt:lpstr>
      <vt:lpstr>Explore Azure Service Health</vt:lpstr>
      <vt:lpstr>Monitor applications and services</vt:lpstr>
      <vt:lpstr>Knowledge Check  Populate with instructions to use the polling tool of your choice</vt:lpstr>
      <vt:lpstr>Summary: Monitoring and Reporting</vt:lpstr>
      <vt:lpstr>Module: Privacy, compliance, and data protection standards</vt:lpstr>
      <vt:lpstr>Privacy, Compliance, and Data Protection Introduction</vt:lpstr>
      <vt:lpstr>Explore Compliance Terms and Requirements</vt:lpstr>
      <vt:lpstr>Identify Microsoft privacy statement</vt:lpstr>
      <vt:lpstr>Explore Trust Center</vt:lpstr>
      <vt:lpstr>Explore Service Trust Portal (STP)</vt:lpstr>
      <vt:lpstr>Explore Compliance Manager</vt:lpstr>
      <vt:lpstr>Walkthrough – Explore the Trust Center</vt:lpstr>
      <vt:lpstr>Identify Azure Government services</vt:lpstr>
      <vt:lpstr>Identify Azure China 21Vianet</vt:lpstr>
      <vt:lpstr>Knowledge Check  Populate with instructions to use the polling tool of your choice</vt:lpstr>
      <vt:lpstr>Summary: Privacy, Compliance, and Data Protection</vt:lpstr>
      <vt:lpstr>Learning Path review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2019-10-20T18:53:17Z</dcterms:created>
  <dcterms:modified xsi:type="dcterms:W3CDTF">2020-06-02T17:40:14Z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0x010100A5B7356A06F744439C0CE932EEB009F5</vt:lpwstr>
  </property>
</Properties>
</file>